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60" r:id="rId2"/>
    <p:sldMasterId id="2147483684" r:id="rId3"/>
  </p:sldMasterIdLst>
  <p:notesMasterIdLst>
    <p:notesMasterId r:id="rId12"/>
  </p:notesMasterIdLst>
  <p:sldIdLst>
    <p:sldId id="413" r:id="rId4"/>
    <p:sldId id="346" r:id="rId5"/>
    <p:sldId id="405" r:id="rId6"/>
    <p:sldId id="406" r:id="rId7"/>
    <p:sldId id="407" r:id="rId8"/>
    <p:sldId id="409" r:id="rId9"/>
    <p:sldId id="411" r:id="rId10"/>
    <p:sldId id="412" r:id="rId1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FF984B"/>
    <a:srgbClr val="259999"/>
    <a:srgbClr val="FFD44B"/>
    <a:srgbClr val="E84438"/>
    <a:srgbClr val="DB7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0" autoAdjust="0"/>
    <p:restoredTop sz="61566" autoAdjust="0"/>
  </p:normalViewPr>
  <p:slideViewPr>
    <p:cSldViewPr showGuides="1">
      <p:cViewPr varScale="1">
        <p:scale>
          <a:sx n="75" d="100"/>
          <a:sy n="75" d="100"/>
        </p:scale>
        <p:origin x="960" y="66"/>
      </p:cViewPr>
      <p:guideLst>
        <p:guide orient="horz" pos="21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EC34C-C90B-4257-9B3E-ADF60C2E43B9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102704-0FBD-4389-8245-498417A604E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2527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6C65C-A312-4F11-9D27-CFE7D1E5C630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851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62979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3970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1054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016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1817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3852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1319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60045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089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2022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59285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3954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88397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600" b="1" cap="all">
                <a:solidFill>
                  <a:schemeClr val="bg1"/>
                </a:solidFill>
                <a:latin typeface="Garamond" panose="02020404030301010803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7473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4740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3018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2345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566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1996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08914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6946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00351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70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98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3063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66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02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622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62424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1807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1251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5931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312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bg1">
                <a:lumMod val="95000"/>
              </a:schemeClr>
            </a:gs>
            <a:gs pos="0">
              <a:schemeClr val="bg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5846" y="1628800"/>
            <a:ext cx="781913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324-3D7C-42B2-845D-968BDD323BBB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47DBFA-79BE-40F8-B6B4-A8E6E7D4C2E9}" type="slidenum">
              <a:rPr lang="bg-BG" smtClean="0"/>
              <a:t>‹#›</a:t>
            </a:fld>
            <a:endParaRPr lang="bg-BG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464" y="6309320"/>
            <a:ext cx="399024" cy="3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07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bg-B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1F160-8F41-4B58-87C7-1DEAF969C430}" type="datetimeFigureOut">
              <a:rPr lang="bg-BG" smtClean="0"/>
              <a:t>19.11.2015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6E70B-8B05-4D29-A709-8EC9E0922C4C}" type="slidenum">
              <a:rPr lang="bg-BG" smtClean="0"/>
              <a:t>‹#›</a:t>
            </a:fld>
            <a:endParaRPr lang="bg-BG"/>
          </a:p>
        </p:txBody>
      </p:sp>
      <p:pic>
        <p:nvPicPr>
          <p:cNvPr id="7" name="Content Placeholder 5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464" y="6309320"/>
            <a:ext cx="399024" cy="3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4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bg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79874-4F13-436B-9B62-3DEB923AE61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19.11.2015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D60D0-D0BD-49D2-A6BF-539180444B10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32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2607972" cy="51435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2614613" y="857251"/>
            <a:ext cx="0" cy="5143500"/>
          </a:xfrm>
          <a:prstGeom prst="line">
            <a:avLst/>
          </a:prstGeom>
          <a:ln w="25400">
            <a:solidFill>
              <a:srgbClr val="9129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5"/>
          <p:cNvSpPr txBox="1">
            <a:spLocks/>
          </p:cNvSpPr>
          <p:nvPr/>
        </p:nvSpPr>
        <p:spPr bwMode="auto">
          <a:xfrm>
            <a:off x="2960865" y="928687"/>
            <a:ext cx="618313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700" b="1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Workshop:</a:t>
            </a:r>
          </a:p>
          <a:p>
            <a:pPr algn="l"/>
            <a:r>
              <a:rPr lang="en-US" sz="27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 Shift Talks</a:t>
            </a:r>
          </a:p>
        </p:txBody>
      </p:sp>
      <p:sp>
        <p:nvSpPr>
          <p:cNvPr id="18" name="Subtitle 6"/>
          <p:cNvSpPr txBox="1">
            <a:spLocks/>
          </p:cNvSpPr>
          <p:nvPr/>
        </p:nvSpPr>
        <p:spPr bwMode="auto">
          <a:xfrm>
            <a:off x="2960864" y="4922044"/>
            <a:ext cx="5318742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800" dirty="0">
                <a:solidFill>
                  <a:srgbClr val="A66CA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 Shower</a:t>
            </a:r>
            <a:endParaRPr lang="en-US" sz="1500" dirty="0">
              <a:solidFill>
                <a:srgbClr val="A66CA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US" sz="2400" dirty="0">
              <a:solidFill>
                <a:sysClr val="windowText" lastClr="000000">
                  <a:tint val="75000"/>
                </a:sysClr>
              </a:solidFill>
            </a:endParaRPr>
          </a:p>
          <a:p>
            <a:pPr>
              <a:defRPr/>
            </a:pPr>
            <a:endParaRPr lang="en-US" sz="2400" dirty="0">
              <a:solidFill>
                <a:sysClr val="windowText" lastClr="000000">
                  <a:tint val="75000"/>
                </a:sysClr>
              </a:solidFill>
            </a:endParaRPr>
          </a:p>
        </p:txBody>
      </p:sp>
      <p:sp>
        <p:nvSpPr>
          <p:cNvPr id="19" name="Date Placeholder 3"/>
          <p:cNvSpPr txBox="1">
            <a:spLocks/>
          </p:cNvSpPr>
          <p:nvPr/>
        </p:nvSpPr>
        <p:spPr>
          <a:xfrm>
            <a:off x="7372350" y="5560219"/>
            <a:ext cx="1600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algn="l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bg-BG" sz="9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November 201</a:t>
            </a:r>
            <a:r>
              <a:rPr lang="bg-BG" sz="900" dirty="0">
                <a:solidFill>
                  <a:srgbClr val="91298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900" dirty="0">
              <a:solidFill>
                <a:srgbClr val="91298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0" y="3429000"/>
            <a:ext cx="5938538" cy="94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7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2348880"/>
            <a:ext cx="1656184" cy="1656184"/>
          </a:xfrm>
        </p:spPr>
      </p:pic>
      <p:sp>
        <p:nvSpPr>
          <p:cNvPr id="8" name="TextBox 7"/>
          <p:cNvSpPr txBox="1"/>
          <p:nvPr/>
        </p:nvSpPr>
        <p:spPr>
          <a:xfrm>
            <a:off x="1115616" y="980728"/>
            <a:ext cx="619268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Hell</a:t>
            </a:r>
            <a:endParaRPr lang="bg-BG" sz="24000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39552" y="5454352"/>
            <a:ext cx="8229600" cy="1287016"/>
          </a:xfrm>
        </p:spPr>
        <p:txBody>
          <a:bodyPr/>
          <a:lstStyle/>
          <a:p>
            <a:pPr algn="l"/>
            <a:r>
              <a:rPr lang="en-US" sz="1800" dirty="0" smtClean="0">
                <a:solidFill>
                  <a:srgbClr val="259999"/>
                </a:solidFill>
              </a:rPr>
              <a:t>Rene </a:t>
            </a:r>
            <a:r>
              <a:rPr lang="en-US" sz="1800" dirty="0" err="1" smtClean="0">
                <a:solidFill>
                  <a:srgbClr val="259999"/>
                </a:solidFill>
              </a:rPr>
              <a:t>Tomova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600" dirty="0" smtClean="0"/>
              <a:t>@</a:t>
            </a:r>
            <a:r>
              <a:rPr lang="en-US" sz="1600" dirty="0" err="1" smtClean="0"/>
              <a:t>renetomova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err="1" smtClean="0"/>
              <a:t>rene@creativeshower.net</a:t>
            </a:r>
            <a:r>
              <a:rPr lang="en-US" sz="1600" dirty="0"/>
              <a:t>	</a:t>
            </a:r>
            <a:r>
              <a:rPr lang="en-US" sz="1600" dirty="0" smtClean="0"/>
              <a:t>    			</a:t>
            </a:r>
            <a:br>
              <a:rPr lang="en-US" sz="1600" dirty="0" smtClean="0"/>
            </a:br>
            <a:r>
              <a:rPr lang="en-US" sz="1600" dirty="0" err="1" smtClean="0"/>
              <a:t>www.creativeshower.net</a:t>
            </a:r>
            <a:r>
              <a:rPr lang="en-US" sz="1600" dirty="0" smtClean="0"/>
              <a:t> 					     </a:t>
            </a:r>
            <a:r>
              <a:rPr lang="en-US" sz="1400" dirty="0" smtClean="0"/>
              <a:t>Sofia</a:t>
            </a:r>
            <a:r>
              <a:rPr lang="en-US" sz="1400" dirty="0"/>
              <a:t>, 20/11/2015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5602560"/>
            <a:ext cx="1692838" cy="70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871088"/>
            <a:ext cx="7918050" cy="126176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9621" y="2779155"/>
            <a:ext cx="2810452" cy="22959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273" y="2780928"/>
            <a:ext cx="2703559" cy="230425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2160" y="2780928"/>
            <a:ext cx="2824257" cy="23042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3528" y="5013176"/>
            <a:ext cx="8568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	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Kalina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Zhuleva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           	Rene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Tomova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	Lora </a:t>
            </a:r>
            <a:r>
              <a:rPr 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Todorova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19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do what we do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1652021"/>
            <a:ext cx="8568952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that if you drop the rigid rules,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you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can achieve much more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 happier.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that people deserve to live a meaningful life.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in asking questions.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that everyone is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creative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in sharing.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that openness 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transforms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people,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organizations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societies.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believe in people.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937" y="3140968"/>
            <a:ext cx="5363559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dirty="0" smtClean="0"/>
              <a:t>How we do 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9512" y="1124744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259999"/>
                </a:solidFill>
              </a:rPr>
              <a:t>We created our own model for helping organizations grow and develop in a sustainable </a:t>
            </a:r>
            <a:r>
              <a:rPr lang="en-US" i="1" dirty="0" smtClean="0">
                <a:solidFill>
                  <a:srgbClr val="259999"/>
                </a:solidFill>
              </a:rPr>
              <a:t>way. It </a:t>
            </a:r>
            <a:r>
              <a:rPr lang="en-US" i="1" dirty="0">
                <a:solidFill>
                  <a:srgbClr val="259999"/>
                </a:solidFill>
              </a:rPr>
              <a:t>thrives on creativity, inspires innovation, </a:t>
            </a:r>
            <a:r>
              <a:rPr lang="en-US" i="1" dirty="0" smtClean="0">
                <a:solidFill>
                  <a:srgbClr val="259999"/>
                </a:solidFill>
              </a:rPr>
              <a:t>and </a:t>
            </a:r>
            <a:r>
              <a:rPr lang="en-US" i="1" dirty="0">
                <a:solidFill>
                  <a:srgbClr val="259999"/>
                </a:solidFill>
              </a:rPr>
              <a:t>is driven by co-creation.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1916268"/>
            <a:ext cx="7100298" cy="475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8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/>
          <a:lstStyle/>
          <a:p>
            <a:r>
              <a:rPr lang="en-US" dirty="0" smtClean="0"/>
              <a:t>Our work principles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3528" y="1391865"/>
            <a:ext cx="8712968" cy="56015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595959"/>
                </a:solidFill>
              </a:rPr>
              <a:t>Co</a:t>
            </a:r>
            <a:r>
              <a:rPr lang="en-US" dirty="0">
                <a:solidFill>
                  <a:srgbClr val="595959"/>
                </a:solidFill>
              </a:rPr>
              <a:t>-creation with your customers and stakeholders is the basis for creativity and success.</a:t>
            </a:r>
          </a:p>
          <a:p>
            <a:r>
              <a:rPr lang="en-US" dirty="0">
                <a:solidFill>
                  <a:srgbClr val="595959"/>
                </a:solidFill>
              </a:rPr>
              <a:t>Current complex challenges cannot be tackled in a standard way.</a:t>
            </a:r>
          </a:p>
          <a:p>
            <a:r>
              <a:rPr lang="en-US" dirty="0">
                <a:solidFill>
                  <a:srgbClr val="595959"/>
                </a:solidFill>
              </a:rPr>
              <a:t>Innovation is more about culture and mindset and is not a one-time effort</a:t>
            </a:r>
            <a:r>
              <a:rPr lang="en-US" dirty="0" smtClean="0">
                <a:solidFill>
                  <a:srgbClr val="595959"/>
                </a:solidFill>
              </a:rPr>
              <a:t>.</a:t>
            </a:r>
          </a:p>
          <a:p>
            <a:endParaRPr lang="en-US" dirty="0" smtClean="0">
              <a:solidFill>
                <a:srgbClr val="595959"/>
              </a:solidFill>
            </a:endParaRPr>
          </a:p>
          <a:p>
            <a:endParaRPr lang="en-US" dirty="0" smtClean="0">
              <a:solidFill>
                <a:srgbClr val="595959"/>
              </a:solidFill>
            </a:endParaRPr>
          </a:p>
          <a:p>
            <a:endParaRPr lang="en-US" dirty="0" smtClean="0">
              <a:solidFill>
                <a:srgbClr val="595959"/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Workshops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Interactive lectures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Product/service design sprints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Problem-solving sessions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Events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Design thinking camps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Creativity bursts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>
                <a:solidFill>
                  <a:srgbClr val="595959"/>
                </a:solidFill>
              </a:rPr>
              <a:t>Consulting </a:t>
            </a:r>
            <a:r>
              <a:rPr lang="en-US" dirty="0" smtClean="0">
                <a:solidFill>
                  <a:srgbClr val="595959"/>
                </a:solidFill>
              </a:rPr>
              <a:t>projects</a:t>
            </a:r>
          </a:p>
          <a:p>
            <a:pPr lvl="1"/>
            <a:endParaRPr lang="en-US" dirty="0" smtClean="0">
              <a:solidFill>
                <a:srgbClr val="595959"/>
              </a:solidFill>
            </a:endParaRPr>
          </a:p>
          <a:p>
            <a:pPr lvl="1"/>
            <a:r>
              <a:rPr lang="en-US" dirty="0">
                <a:solidFill>
                  <a:srgbClr val="595959"/>
                </a:solidFill>
              </a:rPr>
              <a:t/>
            </a:r>
            <a:br>
              <a:rPr lang="en-US" dirty="0">
                <a:solidFill>
                  <a:srgbClr val="595959"/>
                </a:solidFill>
              </a:rPr>
            </a:br>
            <a:endParaRPr lang="en-US" dirty="0" smtClean="0">
              <a:solidFill>
                <a:srgbClr val="595959"/>
              </a:solidFill>
            </a:endParaRPr>
          </a:p>
          <a:p>
            <a:pPr lvl="1"/>
            <a:r>
              <a:rPr lang="en-US" dirty="0">
                <a:solidFill>
                  <a:srgbClr val="595959"/>
                </a:solidFill>
              </a:rPr>
              <a:t>	</a:t>
            </a:r>
            <a:r>
              <a:rPr lang="en-US" sz="1200" i="1" dirty="0" smtClean="0">
                <a:solidFill>
                  <a:srgbClr val="595959"/>
                </a:solidFill>
              </a:rPr>
              <a:t>		</a:t>
            </a:r>
          </a:p>
          <a:p>
            <a:pPr lvl="1"/>
            <a:r>
              <a:rPr lang="en-US" sz="1400" i="1" dirty="0">
                <a:solidFill>
                  <a:srgbClr val="595959"/>
                </a:solidFill>
              </a:rPr>
              <a:t>	</a:t>
            </a:r>
            <a:r>
              <a:rPr lang="en-US" sz="1400" i="1" dirty="0" smtClean="0">
                <a:solidFill>
                  <a:srgbClr val="595959"/>
                </a:solidFill>
              </a:rPr>
              <a:t>		            You can check out our services at </a:t>
            </a:r>
            <a:r>
              <a:rPr lang="en-US" sz="1400" i="1" dirty="0" err="1" smtClean="0">
                <a:solidFill>
                  <a:srgbClr val="595959"/>
                </a:solidFill>
              </a:rPr>
              <a:t>www.creativeshower.net</a:t>
            </a:r>
            <a:r>
              <a:rPr lang="en-US" sz="1400" i="1" dirty="0" smtClean="0">
                <a:solidFill>
                  <a:srgbClr val="595959"/>
                </a:solidFill>
              </a:rPr>
              <a:t>/services</a:t>
            </a:r>
            <a:endParaRPr lang="en-US" sz="1400" i="1" dirty="0">
              <a:solidFill>
                <a:srgbClr val="595959"/>
              </a:solidFill>
            </a:endParaRPr>
          </a:p>
          <a:p>
            <a:endParaRPr lang="en-US" dirty="0">
              <a:solidFill>
                <a:srgbClr val="595959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9938" y="2564904"/>
            <a:ext cx="480053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8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5656" y="2763688"/>
            <a:ext cx="6321575" cy="404968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999381"/>
            <a:ext cx="8323186" cy="22217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Change. Challenge. Opportunity.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202593"/>
            <a:ext cx="3207874" cy="185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3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560" y="269775"/>
            <a:ext cx="8229600" cy="1143000"/>
          </a:xfrm>
        </p:spPr>
        <p:txBody>
          <a:bodyPr/>
          <a:lstStyle/>
          <a:p>
            <a:r>
              <a:rPr lang="en-US" dirty="0" smtClean="0"/>
              <a:t>            THE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556792"/>
            <a:ext cx="781913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smtClean="0"/>
              <a:t>Talk #1 (5-7min)</a:t>
            </a:r>
          </a:p>
          <a:p>
            <a:pPr marL="0" indent="0" algn="ctr">
              <a:buNone/>
            </a:pPr>
            <a:r>
              <a:rPr lang="en-US" sz="1800" dirty="0" smtClean="0"/>
              <a:t>Discussion at the tables (10-15min)</a:t>
            </a:r>
          </a:p>
          <a:p>
            <a:pPr marL="0" indent="0" algn="ctr">
              <a:buNone/>
            </a:pPr>
            <a:r>
              <a:rPr lang="en-US" sz="1800" dirty="0" smtClean="0"/>
              <a:t>Sharing and capturing impressions (10-15min)</a:t>
            </a:r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r>
              <a:rPr lang="en-US" sz="1800" i="1" dirty="0" smtClean="0"/>
              <a:t>Shuffle and change places (~5min)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b="1" dirty="0" smtClean="0"/>
              <a:t>Talk #2 </a:t>
            </a:r>
            <a:r>
              <a:rPr lang="en-US" sz="1800" b="1" dirty="0"/>
              <a:t>(5-7min)</a:t>
            </a:r>
          </a:p>
          <a:p>
            <a:pPr marL="0" indent="0" algn="ctr">
              <a:buNone/>
            </a:pPr>
            <a:r>
              <a:rPr lang="en-US" sz="1800" dirty="0"/>
              <a:t>Discussion at the tables (10-15min)</a:t>
            </a:r>
          </a:p>
          <a:p>
            <a:pPr marL="0" indent="0" algn="ctr">
              <a:buNone/>
            </a:pPr>
            <a:r>
              <a:rPr lang="en-US" sz="1800" dirty="0"/>
              <a:t>Sharing and capturing impressions (10-15min</a:t>
            </a:r>
            <a:r>
              <a:rPr lang="en-US" sz="1800" dirty="0" smtClean="0"/>
              <a:t>)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r>
              <a:rPr lang="en-US" sz="1800" i="1" dirty="0"/>
              <a:t>Shuffle and change places (~5min</a:t>
            </a:r>
            <a:r>
              <a:rPr lang="en-US" sz="1800" i="1" dirty="0" smtClean="0"/>
              <a:t>)</a:t>
            </a:r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r>
              <a:rPr lang="en-US" sz="1800" b="1" dirty="0"/>
              <a:t>Talk </a:t>
            </a:r>
            <a:r>
              <a:rPr lang="en-US" sz="1800" b="1" dirty="0" smtClean="0"/>
              <a:t>#3 </a:t>
            </a:r>
            <a:r>
              <a:rPr lang="en-US" sz="1800" b="1" dirty="0"/>
              <a:t>(5-7min)</a:t>
            </a:r>
          </a:p>
          <a:p>
            <a:pPr marL="0" indent="0" algn="ctr">
              <a:buNone/>
            </a:pPr>
            <a:r>
              <a:rPr lang="en-US" sz="1800" dirty="0"/>
              <a:t>Discussion at the tables (10-15min)</a:t>
            </a:r>
          </a:p>
          <a:p>
            <a:pPr marL="0" indent="0" algn="ctr">
              <a:buNone/>
            </a:pPr>
            <a:r>
              <a:rPr lang="en-US" sz="1800" dirty="0"/>
              <a:t>Sharing and capturing impressions (10-15min)</a:t>
            </a:r>
          </a:p>
          <a:p>
            <a:pPr marL="0" indent="0" algn="ctr">
              <a:buNone/>
            </a:pPr>
            <a:endParaRPr lang="en-US" sz="1800" dirty="0"/>
          </a:p>
          <a:p>
            <a:pPr marL="0" indent="0" algn="ctr">
              <a:buNone/>
            </a:pPr>
            <a:endParaRPr lang="en-US" sz="18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8640"/>
            <a:ext cx="2160240" cy="12513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32240" y="188640"/>
            <a:ext cx="2160240" cy="125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8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261</Words>
  <Application>Microsoft Office PowerPoint</Application>
  <PresentationFormat>On-screen Show (4:3)</PresentationFormat>
  <Paragraphs>66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Garamond</vt:lpstr>
      <vt:lpstr>1_Custom Design</vt:lpstr>
      <vt:lpstr>Custom Design</vt:lpstr>
      <vt:lpstr>Office Theme</vt:lpstr>
      <vt:lpstr>PowerPoint Presentation</vt:lpstr>
      <vt:lpstr>Rene Tomova @renetomova rene@creativeshower.net         www.creativeshower.net           Sofia, 20/11/2015</vt:lpstr>
      <vt:lpstr>PowerPoint Presentation</vt:lpstr>
      <vt:lpstr>Why we do what we do</vt:lpstr>
      <vt:lpstr>How we do it</vt:lpstr>
      <vt:lpstr>Our work principles</vt:lpstr>
      <vt:lpstr>PowerPoint Presentation</vt:lpstr>
      <vt:lpstr>            THE FORMAT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Marina</dc:creator>
  <cp:lastModifiedBy>Boteva, Nina</cp:lastModifiedBy>
  <cp:revision>137</cp:revision>
  <dcterms:created xsi:type="dcterms:W3CDTF">2014-09-16T08:34:54Z</dcterms:created>
  <dcterms:modified xsi:type="dcterms:W3CDTF">2015-11-19T08:10:09Z</dcterms:modified>
</cp:coreProperties>
</file>