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6"/>
  </p:notesMasterIdLst>
  <p:sldIdLst>
    <p:sldId id="383" r:id="rId3"/>
    <p:sldId id="258" r:id="rId4"/>
    <p:sldId id="259" r:id="rId5"/>
    <p:sldId id="260" r:id="rId6"/>
    <p:sldId id="337" r:id="rId7"/>
    <p:sldId id="261" r:id="rId8"/>
    <p:sldId id="340" r:id="rId9"/>
    <p:sldId id="339" r:id="rId10"/>
    <p:sldId id="342" r:id="rId11"/>
    <p:sldId id="341" r:id="rId12"/>
    <p:sldId id="346" r:id="rId13"/>
    <p:sldId id="345" r:id="rId14"/>
    <p:sldId id="375" r:id="rId15"/>
    <p:sldId id="376" r:id="rId16"/>
    <p:sldId id="347" r:id="rId17"/>
    <p:sldId id="348" r:id="rId18"/>
    <p:sldId id="349" r:id="rId19"/>
    <p:sldId id="350" r:id="rId20"/>
    <p:sldId id="351" r:id="rId21"/>
    <p:sldId id="352" r:id="rId22"/>
    <p:sldId id="353" r:id="rId23"/>
    <p:sldId id="354" r:id="rId24"/>
    <p:sldId id="355" r:id="rId25"/>
    <p:sldId id="361" r:id="rId26"/>
    <p:sldId id="360" r:id="rId27"/>
    <p:sldId id="362" r:id="rId28"/>
    <p:sldId id="364" r:id="rId29"/>
    <p:sldId id="363" r:id="rId30"/>
    <p:sldId id="365" r:id="rId31"/>
    <p:sldId id="359" r:id="rId32"/>
    <p:sldId id="356" r:id="rId33"/>
    <p:sldId id="357" r:id="rId34"/>
    <p:sldId id="358" r:id="rId35"/>
    <p:sldId id="366" r:id="rId36"/>
    <p:sldId id="270" r:id="rId37"/>
    <p:sldId id="367" r:id="rId38"/>
    <p:sldId id="269" r:id="rId39"/>
    <p:sldId id="326" r:id="rId40"/>
    <p:sldId id="369" r:id="rId41"/>
    <p:sldId id="370" r:id="rId42"/>
    <p:sldId id="371" r:id="rId43"/>
    <p:sldId id="372" r:id="rId44"/>
    <p:sldId id="373" r:id="rId45"/>
    <p:sldId id="374" r:id="rId46"/>
    <p:sldId id="368" r:id="rId47"/>
    <p:sldId id="324" r:id="rId48"/>
    <p:sldId id="325" r:id="rId49"/>
    <p:sldId id="377" r:id="rId50"/>
    <p:sldId id="276" r:id="rId51"/>
    <p:sldId id="277" r:id="rId52"/>
    <p:sldId id="378" r:id="rId53"/>
    <p:sldId id="328" r:id="rId54"/>
    <p:sldId id="379" r:id="rId55"/>
    <p:sldId id="278" r:id="rId56"/>
    <p:sldId id="327" r:id="rId57"/>
    <p:sldId id="330" r:id="rId58"/>
    <p:sldId id="302" r:id="rId59"/>
    <p:sldId id="331" r:id="rId60"/>
    <p:sldId id="380" r:id="rId61"/>
    <p:sldId id="381" r:id="rId62"/>
    <p:sldId id="382" r:id="rId63"/>
    <p:sldId id="311" r:id="rId64"/>
    <p:sldId id="335" r:id="rId65"/>
    <p:sldId id="336" r:id="rId66"/>
    <p:sldId id="332" r:id="rId67"/>
    <p:sldId id="333" r:id="rId68"/>
    <p:sldId id="334" r:id="rId69"/>
    <p:sldId id="314" r:id="rId70"/>
    <p:sldId id="315" r:id="rId71"/>
    <p:sldId id="316" r:id="rId72"/>
    <p:sldId id="320" r:id="rId73"/>
    <p:sldId id="322" r:id="rId74"/>
    <p:sldId id="323"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041" autoAdjust="0"/>
  </p:normalViewPr>
  <p:slideViewPr>
    <p:cSldViewPr>
      <p:cViewPr varScale="1">
        <p:scale>
          <a:sx n="59" d="100"/>
          <a:sy n="59" d="100"/>
        </p:scale>
        <p:origin x="144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D5ED77-E624-4E24-AD4F-E366C245B6B6}" type="datetimeFigureOut">
              <a:rPr lang="en-US" smtClean="0"/>
              <a:t>11/19/2015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DE411E-FA9F-441E-86DA-F82023B7C43D}" type="slidenum">
              <a:rPr lang="en-US" smtClean="0"/>
              <a:t>‹#›</a:t>
            </a:fld>
            <a:endParaRPr lang="en-US"/>
          </a:p>
        </p:txBody>
      </p:sp>
    </p:spTree>
    <p:extLst>
      <p:ext uri="{BB962C8B-B14F-4D97-AF65-F5344CB8AC3E}">
        <p14:creationId xmlns:p14="http://schemas.microsoft.com/office/powerpoint/2010/main" val="1617577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pmi.org/Knowledge-Center/Pulse.aspx"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linkedin.com/pub/laurie-pickard/36/a46/303"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en.wikipedia.org/wiki/Erotic_literature" TargetMode="External"/><Relationship Id="rId3" Type="http://schemas.openxmlformats.org/officeDocument/2006/relationships/hyperlink" Target="http://en.wikipedia.org/wiki/Help:IPA_for_Spanish" TargetMode="External"/><Relationship Id="rId7" Type="http://schemas.openxmlformats.org/officeDocument/2006/relationships/hyperlink" Target="http://en.wikipedia.org/wiki/Short_story"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en.wikipedia.org/wiki/Essay" TargetMode="External"/><Relationship Id="rId5" Type="http://schemas.openxmlformats.org/officeDocument/2006/relationships/hyperlink" Target="http://en.wikipedia.org/wiki/Novel" TargetMode="External"/><Relationship Id="rId10" Type="http://schemas.openxmlformats.org/officeDocument/2006/relationships/hyperlink" Target="http://en.wikipedia.org/wiki/Little_Birds" TargetMode="External"/><Relationship Id="rId4" Type="http://schemas.openxmlformats.org/officeDocument/2006/relationships/hyperlink" Target="http://en.wikipedia.org/wiki/Diary" TargetMode="External"/><Relationship Id="rId9" Type="http://schemas.openxmlformats.org/officeDocument/2006/relationships/hyperlink" Target="http://en.wikipedia.org/wiki/Delta_of_Venus"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en.wikipedia.org/wiki/Psychologist" TargetMode="External"/><Relationship Id="rId2" Type="http://schemas.openxmlformats.org/officeDocument/2006/relationships/slide" Target="../slides/slide35.xml"/><Relationship Id="rId1" Type="http://schemas.openxmlformats.org/officeDocument/2006/relationships/notesMaster" Target="../notesMasters/notesMaster1.xml"/><Relationship Id="rId5" Type="http://schemas.openxmlformats.org/officeDocument/2006/relationships/hyperlink" Target="http://en.wikipedia.org/wiki/The_New_York_Times" TargetMode="External"/><Relationship Id="rId4" Type="http://schemas.openxmlformats.org/officeDocument/2006/relationships/hyperlink" Target="http://en.wikipedia.org/wiki/Science_journalist"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a:ln/>
        </p:spPr>
      </p:sp>
      <p:sp>
        <p:nvSpPr>
          <p:cNvPr id="9219" name="Notes Placeholder 2"/>
          <p:cNvSpPr>
            <a:spLocks noGrp="1"/>
          </p:cNvSpPr>
          <p:nvPr>
            <p:ph type="body" idx="1"/>
          </p:nvPr>
        </p:nvSpPr>
        <p:spPr bwMode="auto">
          <a:xfrm>
            <a:off x="685800" y="4400550"/>
            <a:ext cx="5486400" cy="36004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dirty="0" smtClean="0"/>
          </a:p>
        </p:txBody>
      </p:sp>
      <p:sp>
        <p:nvSpPr>
          <p:cNvPr id="4" name="Slide Number Placeholder 3"/>
          <p:cNvSpPr>
            <a:spLocks noGrp="1"/>
          </p:cNvSpPr>
          <p:nvPr>
            <p:ph type="sldNum" sz="quarter" idx="4294967295"/>
          </p:nvPr>
        </p:nvSpPr>
        <p:spPr>
          <a:xfrm>
            <a:off x="3884613" y="8685213"/>
            <a:ext cx="2971800" cy="458787"/>
          </a:xfrm>
          <a:prstGeom prst="rect">
            <a:avLst/>
          </a:prstGeom>
        </p:spPr>
        <p:txBody>
          <a:bodyPr/>
          <a:lstStyle/>
          <a:p>
            <a:pPr algn="ctr">
              <a:defRPr/>
            </a:pPr>
            <a:fld id="{7FC35E3B-1240-4C5C-B291-B58B57E2C928}" type="slidenum">
              <a:rPr lang="en-US">
                <a:effectLst>
                  <a:outerShdw blurRad="38100" dist="38100" dir="2700000" algn="tl">
                    <a:srgbClr val="000000">
                      <a:alpha val="43137"/>
                    </a:srgbClr>
                  </a:outerShdw>
                </a:effectLst>
              </a:rPr>
              <a:pPr algn="ctr">
                <a:defRPr/>
              </a:pPr>
              <a:t>2</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3572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30097A23-5CED-4794-931A-150D4D22B868}" type="slidenum">
              <a:rPr lang="en-US">
                <a:effectLst>
                  <a:outerShdw blurRad="38100" dist="38100" dir="2700000" algn="tl">
                    <a:srgbClr val="000000">
                      <a:alpha val="43137"/>
                    </a:srgbClr>
                  </a:outerShdw>
                </a:effectLst>
              </a:rPr>
              <a:pPr algn="ctr">
                <a:defRPr/>
              </a:pPr>
              <a:t>3</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8274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a:ln/>
        </p:spPr>
      </p:sp>
      <p:sp>
        <p:nvSpPr>
          <p:cNvPr id="17411"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415AA2D1-52A9-482B-AEB7-DFDB48F59F9C}" type="slidenum">
              <a:rPr lang="en-US">
                <a:effectLst>
                  <a:outerShdw blurRad="38100" dist="38100" dir="2700000" algn="tl">
                    <a:srgbClr val="000000">
                      <a:alpha val="43137"/>
                    </a:srgbClr>
                  </a:outerShdw>
                </a:effectLst>
              </a:rPr>
              <a:pPr algn="ctr">
                <a:defRPr/>
              </a:pPr>
              <a:t>4</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38517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dirty="0"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3C1CEBF8-171C-4CFA-9D67-3B898A73DA1A}" type="slidenum">
              <a:rPr lang="en-US">
                <a:effectLst>
                  <a:outerShdw blurRad="38100" dist="38100" dir="2700000" algn="tl">
                    <a:srgbClr val="000000">
                      <a:alpha val="43137"/>
                    </a:srgbClr>
                  </a:outerShdw>
                </a:effectLst>
              </a:rPr>
              <a:pPr algn="ctr">
                <a:defRPr/>
              </a:pPr>
              <a:t>5</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31891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49DF684E-6600-40CE-8013-884CEF885CFF}" type="slidenum">
              <a:rPr lang="en-US">
                <a:effectLst>
                  <a:outerShdw blurRad="38100" dist="38100" dir="2700000" algn="tl">
                    <a:srgbClr val="000000">
                      <a:alpha val="43137"/>
                    </a:srgbClr>
                  </a:outerShdw>
                </a:effectLst>
              </a:rPr>
              <a:pPr algn="ctr">
                <a:defRPr/>
              </a:pPr>
              <a:t>6</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2984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689E6E42-37B5-4F34-953D-04AD85FC3533}" type="slidenum">
              <a:rPr lang="en-US">
                <a:effectLst>
                  <a:outerShdw blurRad="38100" dist="38100" dir="2700000" algn="tl">
                    <a:srgbClr val="000000">
                      <a:alpha val="43137"/>
                    </a:srgbClr>
                  </a:outerShdw>
                </a:effectLst>
              </a:rPr>
              <a:pPr algn="ctr">
                <a:defRPr/>
              </a:pPr>
              <a:t>8</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55601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a:xfrm>
            <a:off x="685800" y="4343400"/>
            <a:ext cx="5486400" cy="4114800"/>
          </a:xfrm>
          <a:prstGeom prst="rect">
            <a:avLst/>
          </a:prstGeom>
        </p:spPr>
        <p:txBody>
          <a:bodyPr>
            <a:normAutofit fontScale="55000" lnSpcReduction="20000"/>
          </a:bodyPr>
          <a:lstStyle/>
          <a:p>
            <a:pPr>
              <a:defRPr/>
            </a:pPr>
            <a:r>
              <a:rPr lang="en-CA" dirty="0" smtClean="0">
                <a:latin typeface="+mn-lt"/>
                <a:cs typeface="+mn-cs"/>
              </a:rPr>
              <a:t>4 Ways to Recruit and Retain </a:t>
            </a:r>
            <a:r>
              <a:rPr lang="en-CA" dirty="0" err="1" smtClean="0">
                <a:latin typeface="+mn-lt"/>
                <a:cs typeface="+mn-cs"/>
              </a:rPr>
              <a:t>Millennials</a:t>
            </a:r>
            <a:endParaRPr lang="en-CA" dirty="0" smtClean="0">
              <a:latin typeface="+mn-lt"/>
              <a:cs typeface="+mn-cs"/>
            </a:endParaRPr>
          </a:p>
          <a:p>
            <a:pPr>
              <a:defRPr/>
            </a:pPr>
            <a:r>
              <a:rPr lang="en-CA" b="1" dirty="0" smtClean="0">
                <a:latin typeface="+mn-lt"/>
                <a:cs typeface="+mn-cs"/>
              </a:rPr>
              <a:t>Keep young practitioners engaged so they’re less likely to jump ship.</a:t>
            </a:r>
          </a:p>
          <a:p>
            <a:pPr>
              <a:defRPr/>
            </a:pPr>
            <a:r>
              <a:rPr lang="en-CA" dirty="0" smtClean="0">
                <a:latin typeface="+mn-lt"/>
                <a:cs typeface="+mn-cs"/>
              </a:rPr>
              <a:t>8 July 2014</a:t>
            </a:r>
          </a:p>
          <a:p>
            <a:pPr>
              <a:defRPr/>
            </a:pPr>
            <a:r>
              <a:rPr lang="en-CA" dirty="0" smtClean="0">
                <a:latin typeface="+mn-lt"/>
                <a:cs typeface="+mn-cs"/>
              </a:rPr>
              <a:t>Project management is booming, and </a:t>
            </a:r>
            <a:r>
              <a:rPr lang="en-CA" dirty="0" err="1" smtClean="0">
                <a:latin typeface="+mn-lt"/>
                <a:cs typeface="+mn-cs"/>
              </a:rPr>
              <a:t>millennials</a:t>
            </a:r>
            <a:r>
              <a:rPr lang="en-CA" dirty="0" smtClean="0">
                <a:latin typeface="+mn-lt"/>
                <a:cs typeface="+mn-cs"/>
              </a:rPr>
              <a:t> hammered by the recession are flocking to the profession. Three in five hiring managers say interest in project management careers among younger job applicants has jumped over the past decade, according to PMI’s 2013 </a:t>
            </a:r>
            <a:r>
              <a:rPr lang="en-CA" i="1" dirty="0" smtClean="0">
                <a:latin typeface="+mn-lt"/>
                <a:cs typeface="+mn-cs"/>
              </a:rPr>
              <a:t>Pulse of the Profession</a:t>
            </a:r>
            <a:r>
              <a:rPr lang="en-CA" i="1" baseline="30000" dirty="0" smtClean="0">
                <a:latin typeface="+mn-lt"/>
                <a:cs typeface="+mn-cs"/>
              </a:rPr>
              <a:t>®</a:t>
            </a:r>
            <a:r>
              <a:rPr lang="en-CA" dirty="0" smtClean="0">
                <a:latin typeface="+mn-lt"/>
                <a:cs typeface="+mn-cs"/>
              </a:rPr>
              <a:t> study.</a:t>
            </a:r>
          </a:p>
          <a:p>
            <a:pPr>
              <a:defRPr/>
            </a:pPr>
            <a:r>
              <a:rPr lang="en-CA" dirty="0" smtClean="0">
                <a:latin typeface="+mn-lt"/>
                <a:cs typeface="+mn-cs"/>
              </a:rPr>
              <a:t>So how do organizations find (and keep) the cream of the crop? Making the wrong call could hurt. Approximately 60 percent of </a:t>
            </a:r>
            <a:r>
              <a:rPr lang="en-CA" dirty="0" err="1" smtClean="0">
                <a:latin typeface="+mn-lt"/>
                <a:cs typeface="+mn-cs"/>
              </a:rPr>
              <a:t>millennials</a:t>
            </a:r>
            <a:r>
              <a:rPr lang="en-CA" dirty="0" smtClean="0">
                <a:latin typeface="+mn-lt"/>
                <a:cs typeface="+mn-cs"/>
              </a:rPr>
              <a:t> globally exit their companies in under three years, with 87 percent of organizations reporting costs of up to US$25,000 to replace each lost employee, according to a 2013 survey by research firm Millennial Branding.</a:t>
            </a:r>
          </a:p>
          <a:p>
            <a:pPr>
              <a:defRPr/>
            </a:pPr>
            <a:r>
              <a:rPr lang="en-CA" dirty="0" smtClean="0">
                <a:latin typeface="+mn-lt"/>
                <a:cs typeface="+mn-cs"/>
              </a:rPr>
              <a:t>Organizations can make the most of the millennial project talent pool with these tips: </a:t>
            </a:r>
            <a:br>
              <a:rPr lang="en-CA" dirty="0" smtClean="0">
                <a:latin typeface="+mn-lt"/>
                <a:cs typeface="+mn-cs"/>
              </a:rPr>
            </a:br>
            <a:r>
              <a:rPr lang="en-CA" dirty="0" smtClean="0">
                <a:latin typeface="+mn-lt"/>
                <a:cs typeface="+mn-cs"/>
              </a:rPr>
              <a:t/>
            </a:r>
            <a:br>
              <a:rPr lang="en-CA" dirty="0" smtClean="0">
                <a:latin typeface="+mn-lt"/>
                <a:cs typeface="+mn-cs"/>
              </a:rPr>
            </a:br>
            <a:endParaRPr lang="en-CA" dirty="0" smtClean="0">
              <a:latin typeface="+mn-lt"/>
              <a:cs typeface="+mn-cs"/>
            </a:endParaRPr>
          </a:p>
          <a:p>
            <a:pPr>
              <a:defRPr/>
            </a:pPr>
            <a:r>
              <a:rPr lang="en-CA" b="1" dirty="0" smtClean="0">
                <a:latin typeface="+mn-lt"/>
                <a:cs typeface="+mn-cs"/>
              </a:rPr>
              <a:t>1. Go straight to the source.</a:t>
            </a:r>
            <a:r>
              <a:rPr lang="en-CA" dirty="0" smtClean="0">
                <a:latin typeface="+mn-lt"/>
                <a:cs typeface="+mn-cs"/>
              </a:rPr>
              <a:t> Instead of weeding through online applications, Michael Ferreira, PMP, heads right to millennial hotspots like universities, entrepreneurial incubators, industry get-togethers and Twitter. Directly engaging with younger practitioners allows him to observe their communication and leadership skills, while also sending a signal that he’s interested, says Mr. Ferreira, project management consultant at </a:t>
            </a:r>
            <a:r>
              <a:rPr lang="en-CA" dirty="0" err="1" smtClean="0">
                <a:latin typeface="+mn-lt"/>
                <a:cs typeface="+mn-cs"/>
              </a:rPr>
              <a:t>ShawCor</a:t>
            </a:r>
            <a:r>
              <a:rPr lang="en-CA" dirty="0" smtClean="0">
                <a:latin typeface="+mn-lt"/>
                <a:cs typeface="+mn-cs"/>
              </a:rPr>
              <a:t>, an energy services company in Toronto, Ontario, Canada.</a:t>
            </a:r>
          </a:p>
          <a:p>
            <a:pPr>
              <a:defRPr/>
            </a:pPr>
            <a:r>
              <a:rPr lang="en-CA" dirty="0" smtClean="0">
                <a:latin typeface="+mn-lt"/>
                <a:cs typeface="+mn-cs"/>
              </a:rPr>
              <a:t>Talent scouts can keep the conversation going by interviewing young candidates on a rolling basis, says S. Slade </a:t>
            </a:r>
            <a:r>
              <a:rPr lang="en-CA" dirty="0" err="1" smtClean="0">
                <a:latin typeface="+mn-lt"/>
                <a:cs typeface="+mn-cs"/>
              </a:rPr>
              <a:t>Sundar</a:t>
            </a:r>
            <a:r>
              <a:rPr lang="en-CA" dirty="0" smtClean="0">
                <a:latin typeface="+mn-lt"/>
                <a:cs typeface="+mn-cs"/>
              </a:rPr>
              <a:t>, COO at Forte Interactive, a web solutions company in West Palm Beach, Florida, USA. Then, when a position does open, organizations have a jump-start on the brightest stars. </a:t>
            </a:r>
            <a:br>
              <a:rPr lang="en-CA" dirty="0" smtClean="0">
                <a:latin typeface="+mn-lt"/>
                <a:cs typeface="+mn-cs"/>
              </a:rPr>
            </a:br>
            <a:r>
              <a:rPr lang="en-CA" dirty="0" smtClean="0">
                <a:latin typeface="+mn-lt"/>
                <a:cs typeface="+mn-cs"/>
              </a:rPr>
              <a:t/>
            </a:r>
            <a:br>
              <a:rPr lang="en-CA" dirty="0" smtClean="0">
                <a:latin typeface="+mn-lt"/>
                <a:cs typeface="+mn-cs"/>
              </a:rPr>
            </a:br>
            <a:endParaRPr lang="en-CA" dirty="0" smtClean="0">
              <a:latin typeface="+mn-lt"/>
              <a:cs typeface="+mn-cs"/>
            </a:endParaRPr>
          </a:p>
          <a:p>
            <a:pPr>
              <a:defRPr/>
            </a:pPr>
            <a:r>
              <a:rPr lang="en-CA" b="1" dirty="0" smtClean="0">
                <a:latin typeface="+mn-lt"/>
                <a:cs typeface="+mn-cs"/>
              </a:rPr>
              <a:t>2. Show them their very own path.</a:t>
            </a:r>
            <a:r>
              <a:rPr lang="en-CA" dirty="0" smtClean="0">
                <a:latin typeface="+mn-lt"/>
                <a:cs typeface="+mn-cs"/>
              </a:rPr>
              <a:t> Once they’re in the door, a defined career path and ongoing training helps keep young employees interested and also benefits the organization. For example, 77 percent of high-performing organizations — those that complete 80 percent or more projects on time, on budget and meeting original goals — have ongoing project management training, while 62 percent of high performing organizations define a career path for project managers according to PMI’s </a:t>
            </a:r>
            <a:r>
              <a:rPr lang="en-CA" i="1" dirty="0" smtClean="0">
                <a:latin typeface="+mn-lt"/>
                <a:cs typeface="+mn-cs"/>
                <a:hlinkClick r:id="rId3"/>
              </a:rPr>
              <a:t>2014 Pulse of the </a:t>
            </a:r>
            <a:r>
              <a:rPr lang="en-CA" i="1" dirty="0" err="1" smtClean="0">
                <a:latin typeface="+mn-lt"/>
                <a:cs typeface="+mn-cs"/>
                <a:hlinkClick r:id="rId3"/>
              </a:rPr>
              <a:t>Profession</a:t>
            </a:r>
            <a:r>
              <a:rPr lang="en-CA" i="1" baseline="30000" dirty="0" err="1" smtClean="0">
                <a:latin typeface="+mn-lt"/>
                <a:cs typeface="+mn-cs"/>
                <a:hlinkClick r:id="rId3"/>
              </a:rPr>
              <a:t>®</a:t>
            </a:r>
            <a:r>
              <a:rPr lang="en-CA" dirty="0" err="1" smtClean="0">
                <a:latin typeface="+mn-lt"/>
                <a:cs typeface="+mn-cs"/>
              </a:rPr>
              <a:t>report</a:t>
            </a:r>
            <a:r>
              <a:rPr lang="en-CA" dirty="0" smtClean="0">
                <a:latin typeface="+mn-lt"/>
                <a:cs typeface="+mn-cs"/>
              </a:rPr>
              <a:t>.</a:t>
            </a:r>
          </a:p>
          <a:p>
            <a:pPr>
              <a:defRPr/>
            </a:pPr>
            <a:r>
              <a:rPr lang="en-CA" dirty="0" smtClean="0">
                <a:latin typeface="+mn-lt"/>
                <a:cs typeface="+mn-cs"/>
              </a:rPr>
              <a:t>“As long as they have enough money to take care of their daily needs, </a:t>
            </a:r>
            <a:r>
              <a:rPr lang="en-CA" dirty="0" err="1" smtClean="0">
                <a:latin typeface="+mn-lt"/>
                <a:cs typeface="+mn-cs"/>
              </a:rPr>
              <a:t>millennials</a:t>
            </a:r>
            <a:r>
              <a:rPr lang="en-CA" dirty="0" smtClean="0">
                <a:latin typeface="+mn-lt"/>
                <a:cs typeface="+mn-cs"/>
              </a:rPr>
              <a:t> are predominantly looking for opportunities to grow and contribute,” says Susanne Madsen, project management consultant at Susanne Madsen International Ltd., London, England. “What really motivates and retains them are professional opportunities.” In other words, </a:t>
            </a:r>
            <a:r>
              <a:rPr lang="en-CA" dirty="0" err="1" smtClean="0">
                <a:latin typeface="+mn-lt"/>
                <a:cs typeface="+mn-cs"/>
              </a:rPr>
              <a:t>millennials</a:t>
            </a:r>
            <a:r>
              <a:rPr lang="en-CA" dirty="0" smtClean="0">
                <a:latin typeface="+mn-lt"/>
                <a:cs typeface="+mn-cs"/>
              </a:rPr>
              <a:t> are looking for employers to help them develop their careers. </a:t>
            </a:r>
            <a:br>
              <a:rPr lang="en-CA" dirty="0" smtClean="0">
                <a:latin typeface="+mn-lt"/>
                <a:cs typeface="+mn-cs"/>
              </a:rPr>
            </a:br>
            <a:r>
              <a:rPr lang="en-CA" dirty="0" smtClean="0">
                <a:latin typeface="+mn-lt"/>
                <a:cs typeface="+mn-cs"/>
              </a:rPr>
              <a:t/>
            </a:r>
            <a:br>
              <a:rPr lang="en-CA" dirty="0" smtClean="0">
                <a:latin typeface="+mn-lt"/>
                <a:cs typeface="+mn-cs"/>
              </a:rPr>
            </a:br>
            <a:endParaRPr lang="en-CA" dirty="0" smtClean="0">
              <a:latin typeface="+mn-lt"/>
              <a:cs typeface="+mn-cs"/>
            </a:endParaRPr>
          </a:p>
          <a:p>
            <a:pPr>
              <a:defRPr/>
            </a:pPr>
            <a:r>
              <a:rPr lang="en-CA" b="1" dirty="0" smtClean="0">
                <a:latin typeface="+mn-lt"/>
                <a:cs typeface="+mn-cs"/>
              </a:rPr>
              <a:t>3. Bring them into the fold.</a:t>
            </a:r>
            <a:r>
              <a:rPr lang="en-CA" dirty="0" smtClean="0">
                <a:latin typeface="+mn-lt"/>
                <a:cs typeface="+mn-cs"/>
              </a:rPr>
              <a:t> “[</a:t>
            </a:r>
            <a:r>
              <a:rPr lang="en-CA" dirty="0" err="1" smtClean="0">
                <a:latin typeface="+mn-lt"/>
                <a:cs typeface="+mn-cs"/>
              </a:rPr>
              <a:t>Millennials</a:t>
            </a:r>
            <a:r>
              <a:rPr lang="en-CA" dirty="0" smtClean="0">
                <a:latin typeface="+mn-lt"/>
                <a:cs typeface="+mn-cs"/>
              </a:rPr>
              <a:t>] are used to being involved in decisions that affect them,” Ms. Madsen says. So organizations should try to make them part of relevant conversations and provide opportunities to lead and work autonomously.</a:t>
            </a:r>
          </a:p>
          <a:p>
            <a:pPr>
              <a:defRPr/>
            </a:pPr>
            <a:r>
              <a:rPr lang="en-CA" dirty="0" smtClean="0">
                <a:latin typeface="+mn-lt"/>
                <a:cs typeface="+mn-cs"/>
              </a:rPr>
              <a:t>One option is for organizations to cross-train </a:t>
            </a:r>
            <a:r>
              <a:rPr lang="en-CA" dirty="0" err="1" smtClean="0">
                <a:latin typeface="+mn-lt"/>
                <a:cs typeface="+mn-cs"/>
              </a:rPr>
              <a:t>millennials</a:t>
            </a:r>
            <a:r>
              <a:rPr lang="en-CA" dirty="0" smtClean="0">
                <a:latin typeface="+mn-lt"/>
                <a:cs typeface="+mn-cs"/>
              </a:rPr>
              <a:t> and give them mini projects to head up, along with their regular support responsibilities. Foster an environment in which they can explore what direction they want their career to go by actually trying out tasks related to a specific direction, Mr. </a:t>
            </a:r>
            <a:r>
              <a:rPr lang="en-CA" dirty="0" err="1" smtClean="0">
                <a:latin typeface="+mn-lt"/>
                <a:cs typeface="+mn-cs"/>
              </a:rPr>
              <a:t>Sundar</a:t>
            </a:r>
            <a:r>
              <a:rPr lang="en-CA" dirty="0" smtClean="0">
                <a:latin typeface="+mn-lt"/>
                <a:cs typeface="+mn-cs"/>
              </a:rPr>
              <a:t> says. </a:t>
            </a:r>
            <a:br>
              <a:rPr lang="en-CA" dirty="0" smtClean="0">
                <a:latin typeface="+mn-lt"/>
                <a:cs typeface="+mn-cs"/>
              </a:rPr>
            </a:br>
            <a:r>
              <a:rPr lang="en-CA" dirty="0" smtClean="0">
                <a:latin typeface="+mn-lt"/>
                <a:cs typeface="+mn-cs"/>
              </a:rPr>
              <a:t/>
            </a:r>
            <a:br>
              <a:rPr lang="en-CA" dirty="0" smtClean="0">
                <a:latin typeface="+mn-lt"/>
                <a:cs typeface="+mn-cs"/>
              </a:rPr>
            </a:br>
            <a:endParaRPr lang="en-CA" dirty="0" smtClean="0">
              <a:latin typeface="+mn-lt"/>
              <a:cs typeface="+mn-cs"/>
            </a:endParaRPr>
          </a:p>
          <a:p>
            <a:pPr>
              <a:defRPr/>
            </a:pPr>
            <a:r>
              <a:rPr lang="en-CA" b="1" dirty="0" smtClean="0">
                <a:latin typeface="+mn-lt"/>
                <a:cs typeface="+mn-cs"/>
              </a:rPr>
              <a:t>4. Be open to rehiring.</a:t>
            </a:r>
            <a:r>
              <a:rPr lang="en-CA" dirty="0" smtClean="0">
                <a:latin typeface="+mn-lt"/>
                <a:cs typeface="+mn-cs"/>
              </a:rPr>
              <a:t> Sometimes you have to thin the ranks and let </a:t>
            </a:r>
            <a:r>
              <a:rPr lang="en-CA" dirty="0" err="1" smtClean="0">
                <a:latin typeface="+mn-lt"/>
                <a:cs typeface="+mn-cs"/>
              </a:rPr>
              <a:t>millennials</a:t>
            </a:r>
            <a:r>
              <a:rPr lang="en-CA" dirty="0" smtClean="0">
                <a:latin typeface="+mn-lt"/>
                <a:cs typeface="+mn-cs"/>
              </a:rPr>
              <a:t> go, Mr. Ferreira says. But organizations must know how and when to reel them back in, especially in an age when most employees don’t remain at one company for their entire career.</a:t>
            </a:r>
          </a:p>
          <a:p>
            <a:pPr>
              <a:defRPr/>
            </a:pPr>
            <a:r>
              <a:rPr lang="en-CA" dirty="0" smtClean="0">
                <a:latin typeface="+mn-lt"/>
                <a:cs typeface="+mn-cs"/>
              </a:rPr>
              <a:t>When young stars leave his company on good terms, Mr. </a:t>
            </a:r>
            <a:r>
              <a:rPr lang="en-CA" dirty="0" err="1" smtClean="0">
                <a:latin typeface="+mn-lt"/>
                <a:cs typeface="+mn-cs"/>
              </a:rPr>
              <a:t>Sundar</a:t>
            </a:r>
            <a:r>
              <a:rPr lang="en-CA" dirty="0" smtClean="0">
                <a:latin typeface="+mn-lt"/>
                <a:cs typeface="+mn-cs"/>
              </a:rPr>
              <a:t> follows their careers and keeps in touch. “We still have them come to company happy hours,” he says of those who depart. “And I would hire any of them back at a moment’s notice if there was a fit for a position at that time.”</a:t>
            </a:r>
          </a:p>
          <a:p>
            <a:pPr>
              <a:defRPr/>
            </a:pPr>
            <a:endParaRPr lang="en-CA" dirty="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915452DE-1842-4689-ACA2-6C1E3302F9C3}" type="slidenum">
              <a:rPr lang="en-US">
                <a:effectLst>
                  <a:outerShdw blurRad="38100" dist="38100" dir="2700000" algn="tl">
                    <a:srgbClr val="000000">
                      <a:alpha val="43137"/>
                    </a:srgbClr>
                  </a:outerShdw>
                </a:effectLst>
              </a:rPr>
              <a:pPr algn="ctr">
                <a:defRPr/>
              </a:pPr>
              <a:t>9</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113692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DB9805FA-4A22-4F4D-9FC4-B71F53D9DDB9}" type="slidenum">
              <a:rPr lang="en-US">
                <a:effectLst>
                  <a:outerShdw blurRad="38100" dist="38100" dir="2700000" algn="tl">
                    <a:srgbClr val="000000">
                      <a:alpha val="43137"/>
                    </a:srgbClr>
                  </a:outerShdw>
                </a:effectLst>
              </a:rPr>
              <a:pPr algn="ctr">
                <a:defRPr/>
              </a:pPr>
              <a:t>10</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7733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DE411E-FA9F-441E-86DA-F82023B7C43D}" type="slidenum">
              <a:rPr lang="en-US" smtClean="0"/>
              <a:t>11</a:t>
            </a:fld>
            <a:endParaRPr lang="en-US"/>
          </a:p>
        </p:txBody>
      </p:sp>
    </p:spTree>
    <p:extLst>
      <p:ext uri="{BB962C8B-B14F-4D97-AF65-F5344CB8AC3E}">
        <p14:creationId xmlns:p14="http://schemas.microsoft.com/office/powerpoint/2010/main" val="1611211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solidFill>
                  <a:schemeClr val="bg1"/>
                </a:solidFill>
              </a:rPr>
              <a:t>Since there will be more and more PM jobs, it’s important to adapt your organizational capabilities to adapt to this need. That is,</a:t>
            </a:r>
            <a:r>
              <a:rPr lang="en-US" baseline="0" dirty="0" smtClean="0">
                <a:solidFill>
                  <a:schemeClr val="bg1"/>
                </a:solidFill>
              </a:rPr>
              <a:t> career paths for young people to follow as project managers, and promoting Project Management career development paths with the appropriate levels to retain top talent. This requires consideration at the highest level to re-define organizational strategies to ensure that this is taken into consideration. The challenge is that at all levels of the organization this project management consideration is taken into place:</a:t>
            </a:r>
          </a:p>
          <a:p>
            <a:pPr marL="171450" indent="-171450">
              <a:buFontTx/>
              <a:buChar char="-"/>
            </a:pPr>
            <a:r>
              <a:rPr lang="en-US" baseline="0" dirty="0" smtClean="0">
                <a:solidFill>
                  <a:schemeClr val="bg1"/>
                </a:solidFill>
              </a:rPr>
              <a:t>Business Vision and Strategy</a:t>
            </a:r>
          </a:p>
          <a:p>
            <a:pPr marL="171450" indent="-171450">
              <a:buFontTx/>
              <a:buChar char="-"/>
            </a:pPr>
            <a:r>
              <a:rPr lang="en-US" baseline="0" dirty="0" smtClean="0">
                <a:solidFill>
                  <a:schemeClr val="bg1"/>
                </a:solidFill>
              </a:rPr>
              <a:t>Organizational strategy and competency alignment</a:t>
            </a:r>
          </a:p>
          <a:p>
            <a:pPr marL="171450" indent="-171450">
              <a:buFontTx/>
              <a:buChar char="-"/>
            </a:pPr>
            <a:r>
              <a:rPr lang="en-US" baseline="0" dirty="0" smtClean="0">
                <a:solidFill>
                  <a:schemeClr val="bg1"/>
                </a:solidFill>
              </a:rPr>
              <a:t>Individual assessments to evaluate individual performance</a:t>
            </a:r>
          </a:p>
          <a:p>
            <a:pPr marL="171450" indent="-171450">
              <a:buFontTx/>
              <a:buChar char="-"/>
            </a:pPr>
            <a:r>
              <a:rPr lang="en-US" baseline="0" dirty="0" smtClean="0">
                <a:solidFill>
                  <a:schemeClr val="bg1"/>
                </a:solidFill>
              </a:rPr>
              <a:t>Build Tailored capability development</a:t>
            </a:r>
          </a:p>
          <a:p>
            <a:pPr marL="171450" indent="-171450">
              <a:buFontTx/>
              <a:buChar char="-"/>
            </a:pPr>
            <a:r>
              <a:rPr lang="en-US" baseline="0" dirty="0" smtClean="0">
                <a:solidFill>
                  <a:schemeClr val="bg1"/>
                </a:solidFill>
              </a:rPr>
              <a:t>Deliver trainings</a:t>
            </a:r>
          </a:p>
          <a:p>
            <a:pPr marL="171450" indent="-171450">
              <a:buFontTx/>
              <a:buChar char="-"/>
            </a:pPr>
            <a:r>
              <a:rPr lang="en-US" baseline="0" dirty="0" smtClean="0">
                <a:solidFill>
                  <a:schemeClr val="bg1"/>
                </a:solidFill>
              </a:rPr>
              <a:t>Embedding into the organization</a:t>
            </a:r>
          </a:p>
          <a:p>
            <a:pPr marL="171450" indent="-171450">
              <a:buFontTx/>
              <a:buChar char="-"/>
            </a:pPr>
            <a:r>
              <a:rPr lang="en-US" baseline="0" dirty="0" smtClean="0">
                <a:solidFill>
                  <a:schemeClr val="bg1"/>
                </a:solidFill>
              </a:rPr>
              <a:t>Feedback and results review</a:t>
            </a:r>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F3C8490D-88FC-44F6-876A-517FC5C681B3}" type="slidenum">
              <a:rPr lang="en-US">
                <a:effectLst>
                  <a:outerShdw blurRad="38100" dist="38100" dir="2700000" algn="tl">
                    <a:srgbClr val="000000">
                      <a:alpha val="43137"/>
                    </a:srgbClr>
                  </a:outerShdw>
                </a:effectLst>
              </a:rPr>
              <a:pPr algn="ctr">
                <a:defRPr/>
              </a:pPr>
              <a:t>12</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18498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solidFill>
                  <a:schemeClr val="bg1"/>
                </a:solidFill>
              </a:rPr>
              <a:t>Through 2020, 1.57 million new project management jobs will be created every year worldwide. </a:t>
            </a:r>
          </a:p>
          <a:p>
            <a:pPr eaLnBrk="1" hangingPunct="1">
              <a:spcBef>
                <a:spcPct val="0"/>
              </a:spcBef>
            </a:pPr>
            <a:endParaRPr lang="en-US" smtClean="0">
              <a:solidFill>
                <a:srgbClr val="00ADED"/>
              </a:solidFill>
            </a:endParaRPr>
          </a:p>
          <a:p>
            <a:pPr eaLnBrk="1" hangingPunct="1">
              <a:spcBef>
                <a:spcPct val="0"/>
              </a:spcBef>
            </a:pPr>
            <a:r>
              <a:rPr lang="en-US" smtClean="0">
                <a:solidFill>
                  <a:srgbClr val="00ADED"/>
                </a:solidFill>
              </a:rPr>
              <a:t>We are seeing more and more companies bring on project and programme managers to handle the big tasks of project that are coming up that require someone to come in and oversee them. </a:t>
            </a:r>
          </a:p>
          <a:p>
            <a:pPr eaLnBrk="1" hangingPunct="1">
              <a:spcBef>
                <a:spcPct val="0"/>
              </a:spcBef>
            </a:pPr>
            <a:endParaRPr lang="en-US" smtClean="0">
              <a:solidFill>
                <a:srgbClr val="00ADED"/>
              </a:solidFill>
            </a:endParaRPr>
          </a:p>
          <a:p>
            <a:pPr eaLnBrk="1" hangingPunct="1">
              <a:spcBef>
                <a:spcPct val="0"/>
              </a:spcBef>
            </a:pPr>
            <a:r>
              <a:rPr lang="en-CA" smtClean="0">
                <a:solidFill>
                  <a:srgbClr val="00ADED"/>
                </a:solidFill>
              </a:rPr>
              <a:t>Between 2010 and 2020, 15.7 million new project management roles will be created globally across seven project-intensive</a:t>
            </a:r>
          </a:p>
          <a:p>
            <a:pPr eaLnBrk="1" hangingPunct="1">
              <a:spcBef>
                <a:spcPct val="0"/>
              </a:spcBef>
            </a:pPr>
            <a:r>
              <a:rPr lang="en-CA" smtClean="0">
                <a:solidFill>
                  <a:srgbClr val="00ADED"/>
                </a:solidFill>
              </a:rPr>
              <a:t>industries. Along with job growth, there will be a significant increase in the economic footprint of the profession; the project</a:t>
            </a:r>
          </a:p>
          <a:p>
            <a:pPr eaLnBrk="1" hangingPunct="1">
              <a:spcBef>
                <a:spcPct val="0"/>
              </a:spcBef>
            </a:pPr>
            <a:r>
              <a:rPr lang="en-CA" smtClean="0">
                <a:solidFill>
                  <a:srgbClr val="00ADED"/>
                </a:solidFill>
              </a:rPr>
              <a:t>management profession is slated to grow by USD$6.61 trillion. This enormous anticipated growth, along with higher-than average</a:t>
            </a:r>
          </a:p>
          <a:p>
            <a:pPr eaLnBrk="1" hangingPunct="1">
              <a:spcBef>
                <a:spcPct val="0"/>
              </a:spcBef>
            </a:pPr>
            <a:r>
              <a:rPr lang="en-CA" smtClean="0">
                <a:solidFill>
                  <a:srgbClr val="00ADED"/>
                </a:solidFill>
              </a:rPr>
              <a:t>salaries, will make the next seven years an opportune time for professionals and job-seekers to build project management skills. </a:t>
            </a:r>
            <a:endParaRPr lang="en-US" smtClean="0">
              <a:solidFill>
                <a:srgbClr val="00ADED"/>
              </a:solidFill>
            </a:endParaRPr>
          </a:p>
          <a:p>
            <a:endParaRPr lang="en-CA"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F3C8490D-88FC-44F6-876A-517FC5C681B3}" type="slidenum">
              <a:rPr lang="en-US">
                <a:effectLst>
                  <a:outerShdw blurRad="38100" dist="38100" dir="2700000" algn="tl">
                    <a:srgbClr val="000000">
                      <a:alpha val="43137"/>
                    </a:srgbClr>
                  </a:outerShdw>
                </a:effectLst>
              </a:rPr>
              <a:pPr algn="ctr">
                <a:defRPr/>
              </a:pPr>
              <a:t>14</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184980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dirty="0"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3C1CEBF8-171C-4CFA-9D67-3B898A73DA1A}" type="slidenum">
              <a:rPr lang="en-US">
                <a:effectLst>
                  <a:outerShdw blurRad="38100" dist="38100" dir="2700000" algn="tl">
                    <a:srgbClr val="000000">
                      <a:alpha val="43137"/>
                    </a:srgbClr>
                  </a:outerShdw>
                </a:effectLst>
              </a:rPr>
              <a:pPr algn="ctr">
                <a:defRPr/>
              </a:pPr>
              <a:t>15</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31891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arenR"/>
            </a:pPr>
            <a:endParaRPr lang="en-CA"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2F26EAF2-76D8-40AE-9097-E06DD9F80775}" type="slidenum">
              <a:rPr lang="en-US">
                <a:effectLst>
                  <a:outerShdw blurRad="38100" dist="38100" dir="2700000" algn="tl">
                    <a:srgbClr val="000000">
                      <a:alpha val="43137"/>
                    </a:srgbClr>
                  </a:outerShdw>
                </a:effectLst>
              </a:rPr>
              <a:pPr algn="ctr">
                <a:defRPr/>
              </a:pPr>
              <a:t>17</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43677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BE"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DB8E5A44-01F5-495C-814C-D73AD02BF20C}" type="slidenum">
              <a:rPr lang="fr-BE">
                <a:effectLst>
                  <a:outerShdw blurRad="38100" dist="38100" dir="2700000" algn="tl">
                    <a:srgbClr val="000000">
                      <a:alpha val="43137"/>
                    </a:srgbClr>
                  </a:outerShdw>
                </a:effectLst>
              </a:rPr>
              <a:pPr algn="ctr">
                <a:defRPr/>
              </a:pPr>
              <a:t>18</a:t>
            </a:fld>
            <a:endParaRPr lang="fr-BE">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474117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W</a:t>
            </a:r>
            <a:r>
              <a:rPr lang="en-US" sz="1200" b="0" i="0" kern="1200" dirty="0" smtClean="0">
                <a:solidFill>
                  <a:schemeClr val="tx1"/>
                </a:solidFill>
                <a:effectLst/>
                <a:latin typeface="+mn-lt"/>
                <a:ea typeface="+mn-ea"/>
                <a:cs typeface="+mn-cs"/>
              </a:rPr>
              <a:t>e often talk about how the growth of internet is explosive and how soon the whole world will be hooked to this medium. But words can not procure it as effectively as this infographic by Intel does. According to the infographic, netizens make some 2 million Google searches and 100,000 tweets every minute.</a:t>
            </a:r>
          </a:p>
          <a:p>
            <a:r>
              <a:rPr lang="en-US" sz="1200" b="0" i="0" kern="1200" dirty="0" smtClean="0">
                <a:solidFill>
                  <a:schemeClr val="tx1"/>
                </a:solidFill>
                <a:effectLst/>
                <a:latin typeface="+mn-lt"/>
                <a:ea typeface="+mn-ea"/>
                <a:cs typeface="+mn-cs"/>
              </a:rPr>
              <a:t>And that’s literally just the tip of the iceberg. Even with millions of people tooling a smartphone, it is indeed surprising that 47,000 apps are downloaded each minute. Moreover, the power of the open-source is also well manifest in the fact that every single minute, 6 new Wikipedia articles are published – guess we never will be able to read that </a:t>
            </a:r>
            <a:r>
              <a:rPr lang="en-US" sz="1200" b="0" i="0" kern="1200" dirty="0" err="1" smtClean="0">
                <a:solidFill>
                  <a:schemeClr val="tx1"/>
                </a:solidFill>
                <a:effectLst/>
                <a:latin typeface="+mn-lt"/>
                <a:ea typeface="+mn-ea"/>
                <a:cs typeface="+mn-cs"/>
              </a:rPr>
              <a:t>encyclopaedia</a:t>
            </a:r>
            <a:r>
              <a:rPr lang="en-US" sz="1200" b="0" i="0" kern="1200" dirty="0" smtClean="0">
                <a:solidFill>
                  <a:schemeClr val="tx1"/>
                </a:solidFill>
                <a:effectLst/>
                <a:latin typeface="+mn-lt"/>
                <a:ea typeface="+mn-ea"/>
                <a:cs typeface="+mn-cs"/>
              </a:rPr>
              <a:t> in its entirety.</a:t>
            </a:r>
          </a:p>
          <a:p>
            <a:r>
              <a:rPr lang="en-US" sz="1200" b="0" i="0" kern="1200" dirty="0" smtClean="0">
                <a:solidFill>
                  <a:schemeClr val="tx1"/>
                </a:solidFill>
                <a:effectLst/>
                <a:latin typeface="+mn-lt"/>
                <a:ea typeface="+mn-ea"/>
                <a:cs typeface="+mn-cs"/>
              </a:rPr>
              <a:t>Facebook takes the lead when it comes to the social media front. Every minute, 277,000 logins are made to the social network with 6 million views. 30 hours of video are uploaded to YouTube and 1.3 million views pour in within that minute. Twitter is close on the heels of Facebook with its 100,000 tweets and 320 new Twitter accounts per minute.</a:t>
            </a:r>
          </a:p>
          <a:p>
            <a:endParaRPr lang="en-US" dirty="0"/>
          </a:p>
        </p:txBody>
      </p:sp>
      <p:sp>
        <p:nvSpPr>
          <p:cNvPr id="4" name="Slide Number Placeholder 3"/>
          <p:cNvSpPr>
            <a:spLocks noGrp="1"/>
          </p:cNvSpPr>
          <p:nvPr>
            <p:ph type="sldNum" sz="quarter" idx="10"/>
          </p:nvPr>
        </p:nvSpPr>
        <p:spPr/>
        <p:txBody>
          <a:bodyPr/>
          <a:lstStyle/>
          <a:p>
            <a:fld id="{7ADE411E-FA9F-441E-86DA-F82023B7C43D}" type="slidenum">
              <a:rPr lang="en-US" smtClean="0"/>
              <a:t>19</a:t>
            </a:fld>
            <a:endParaRPr lang="en-US"/>
          </a:p>
        </p:txBody>
      </p:sp>
    </p:spTree>
    <p:extLst>
      <p:ext uri="{BB962C8B-B14F-4D97-AF65-F5344CB8AC3E}">
        <p14:creationId xmlns:p14="http://schemas.microsoft.com/office/powerpoint/2010/main" val="3192659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956737DE-A84E-4FF2-8265-93365EF6257A}" type="slidenum">
              <a:rPr lang="en-US">
                <a:effectLst>
                  <a:outerShdw blurRad="38100" dist="38100" dir="2700000" algn="tl">
                    <a:srgbClr val="000000">
                      <a:alpha val="43137"/>
                    </a:srgbClr>
                  </a:outerShdw>
                </a:effectLst>
              </a:rPr>
              <a:pPr algn="ctr">
                <a:defRPr/>
              </a:pPr>
              <a:t>20</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618047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C655E4A2-2720-419F-B4B6-49B8C39341BC}" type="slidenum">
              <a:rPr lang="fr-BE">
                <a:effectLst>
                  <a:outerShdw blurRad="38100" dist="38100" dir="2700000" algn="tl">
                    <a:srgbClr val="000000">
                      <a:alpha val="43137"/>
                    </a:srgbClr>
                  </a:outerShdw>
                </a:effectLst>
              </a:rPr>
              <a:pPr algn="ctr">
                <a:defRPr/>
              </a:pPr>
              <a:t>21</a:t>
            </a:fld>
            <a:endParaRPr lang="fr-BE">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67910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a:xfrm>
            <a:off x="685800" y="4343400"/>
            <a:ext cx="5486400" cy="4114800"/>
          </a:xfrm>
          <a:prstGeom prst="rect">
            <a:avLst/>
          </a:prstGeom>
        </p:spPr>
        <p:txBody>
          <a:bodyPr/>
          <a:lstStyle/>
          <a:p>
            <a:pPr>
              <a:defRPr/>
            </a:pPr>
            <a:r>
              <a:rPr lang="en-CA" dirty="0" smtClean="0">
                <a:latin typeface="+mn-lt"/>
                <a:cs typeface="+mn-cs"/>
              </a:rPr>
              <a:t>If everything goes according to plan, </a:t>
            </a:r>
            <a:r>
              <a:rPr lang="en-CA" dirty="0" smtClean="0">
                <a:latin typeface="+mn-lt"/>
                <a:cs typeface="+mn-cs"/>
                <a:hlinkClick r:id="rId3"/>
              </a:rPr>
              <a:t>Laurie Pickard</a:t>
            </a:r>
            <a:r>
              <a:rPr lang="en-CA" dirty="0" smtClean="0">
                <a:latin typeface="+mn-lt"/>
                <a:cs typeface="+mn-cs"/>
              </a:rPr>
              <a:t>, 32, will earn her MBA in three years for less than $1,000. She’ll take classes from Stanford, Wharton, and Yale, among other top-tier schools. And she’ll tackle it with $0 opportunity cost by keeping her full-time job as a rural enterprise development and entrepreneurship specialist at USAID. She’ll accomplish all of this from Kigali, Rwanda.</a:t>
            </a:r>
            <a:endParaRPr lang="en-CA" dirty="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5DCD748B-F6C7-4B3C-BFF2-D3C907C408F2}" type="slidenum">
              <a:rPr lang="fr-BE">
                <a:effectLst>
                  <a:outerShdw blurRad="38100" dist="38100" dir="2700000" algn="tl">
                    <a:srgbClr val="000000">
                      <a:alpha val="43137"/>
                    </a:srgbClr>
                  </a:outerShdw>
                </a:effectLst>
              </a:rPr>
              <a:pPr algn="ctr">
                <a:defRPr/>
              </a:pPr>
              <a:t>22</a:t>
            </a:fld>
            <a:endParaRPr lang="fr-BE">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3849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DE411E-FA9F-441E-86DA-F82023B7C43D}" type="slidenum">
              <a:rPr lang="en-US" smtClean="0"/>
              <a:t>24</a:t>
            </a:fld>
            <a:endParaRPr lang="en-US"/>
          </a:p>
        </p:txBody>
      </p:sp>
    </p:spTree>
    <p:extLst>
      <p:ext uri="{BB962C8B-B14F-4D97-AF65-F5344CB8AC3E}">
        <p14:creationId xmlns:p14="http://schemas.microsoft.com/office/powerpoint/2010/main" val="16112113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solidFill>
                  <a:srgbClr val="00ADED"/>
                </a:solidFill>
              </a:rPr>
              <a:t>"Perception involves all the ways of becoming aware of things, people, happenings, or ideas. Judgment involves all the ways of coming to conclusions about what has been perceived. If people differ systematically in what they perceive and in how they reach conclusions, then it is only reasonable for them to differ correspondingly in their interests, reactions, values, motivations, and skills."</a:t>
            </a:r>
          </a:p>
          <a:p>
            <a:endParaRPr lang="en-US" sz="1200" b="1" i="0" kern="1200" dirty="0" smtClean="0">
              <a:solidFill>
                <a:schemeClr val="tx1"/>
              </a:solidFill>
              <a:effectLst/>
              <a:latin typeface="+mn-lt"/>
              <a:ea typeface="+mn-ea"/>
              <a:cs typeface="+mn-cs"/>
            </a:endParaRPr>
          </a:p>
          <a:p>
            <a:endParaRPr lang="en-US" sz="1200" b="1" i="0" kern="1200" dirty="0" smtClean="0">
              <a:solidFill>
                <a:schemeClr val="tx1"/>
              </a:solidFill>
              <a:effectLst/>
              <a:latin typeface="+mn-lt"/>
              <a:ea typeface="+mn-ea"/>
              <a:cs typeface="+mn-cs"/>
            </a:endParaRPr>
          </a:p>
          <a:p>
            <a:r>
              <a:rPr lang="en-US" sz="1200" b="1" i="0" kern="1200" dirty="0" err="1" smtClean="0">
                <a:solidFill>
                  <a:schemeClr val="tx1"/>
                </a:solidFill>
                <a:effectLst/>
                <a:latin typeface="+mn-lt"/>
                <a:ea typeface="+mn-ea"/>
                <a:cs typeface="+mn-cs"/>
              </a:rPr>
              <a:t>Anaïs</a:t>
            </a:r>
            <a:r>
              <a:rPr lang="en-US" sz="1200" b="1" i="0" kern="1200" dirty="0" smtClean="0">
                <a:solidFill>
                  <a:schemeClr val="tx1"/>
                </a:solidFill>
                <a:effectLst/>
                <a:latin typeface="+mn-lt"/>
                <a:ea typeface="+mn-ea"/>
                <a:cs typeface="+mn-cs"/>
              </a:rPr>
              <a:t> Nin</a:t>
            </a:r>
            <a:r>
              <a:rPr lang="en-US" sz="1200" b="0" i="0" kern="1200" dirty="0" smtClean="0">
                <a:solidFill>
                  <a:schemeClr val="tx1"/>
                </a:solidFill>
                <a:effectLst/>
                <a:latin typeface="+mn-lt"/>
                <a:ea typeface="+mn-ea"/>
                <a:cs typeface="+mn-cs"/>
              </a:rPr>
              <a:t> (</a:t>
            </a:r>
            <a:r>
              <a:rPr lang="en-US" dirty="0" smtClean="0"/>
              <a:t>Spanish: </a:t>
            </a:r>
            <a:r>
              <a:rPr lang="en-US" sz="1200" b="0" i="0" u="none" strike="noStrike" kern="1200" dirty="0" smtClean="0">
                <a:solidFill>
                  <a:schemeClr val="tx1"/>
                </a:solidFill>
                <a:effectLst/>
                <a:latin typeface="+mn-lt"/>
                <a:ea typeface="+mn-ea"/>
                <a:cs typeface="+mn-cs"/>
                <a:hlinkClick r:id="rId3" tooltip="Help:IPA for Spanish"/>
              </a:rPr>
              <a:t>[</a:t>
            </a:r>
            <a:r>
              <a:rPr lang="en-US" sz="1200" b="0" i="0" u="none" strike="noStrike" kern="1200" dirty="0" err="1" smtClean="0">
                <a:solidFill>
                  <a:schemeClr val="tx1"/>
                </a:solidFill>
                <a:effectLst/>
                <a:latin typeface="+mn-lt"/>
                <a:ea typeface="+mn-ea"/>
                <a:cs typeface="+mn-cs"/>
                <a:hlinkClick r:id="rId3" tooltip="Help:IPA for Spanish"/>
              </a:rPr>
              <a:t>anaˈis</a:t>
            </a:r>
            <a:r>
              <a:rPr lang="en-US" sz="1200" b="0" i="0" u="none" strike="noStrike" kern="1200" dirty="0" smtClean="0">
                <a:solidFill>
                  <a:schemeClr val="tx1"/>
                </a:solidFill>
                <a:effectLst/>
                <a:latin typeface="+mn-lt"/>
                <a:ea typeface="+mn-ea"/>
                <a:cs typeface="+mn-cs"/>
                <a:hlinkClick r:id="rId3" tooltip="Help:IPA for Spanish"/>
              </a:rPr>
              <a:t> ˈ</a:t>
            </a:r>
            <a:r>
              <a:rPr lang="en-US" sz="1200" b="0" i="0" u="none" strike="noStrike" kern="1200" dirty="0" err="1" smtClean="0">
                <a:solidFill>
                  <a:schemeClr val="tx1"/>
                </a:solidFill>
                <a:effectLst/>
                <a:latin typeface="+mn-lt"/>
                <a:ea typeface="+mn-ea"/>
                <a:cs typeface="+mn-cs"/>
                <a:hlinkClick r:id="rId3" tooltip="Help:IPA for Spanish"/>
              </a:rPr>
              <a:t>nin</a:t>
            </a:r>
            <a:r>
              <a:rPr lang="en-US" sz="1200" b="0" i="0" u="none" strike="noStrike" kern="1200" dirty="0" smtClean="0">
                <a:solidFill>
                  <a:schemeClr val="tx1"/>
                </a:solidFill>
                <a:effectLst/>
                <a:latin typeface="+mn-lt"/>
                <a:ea typeface="+mn-ea"/>
                <a:cs typeface="+mn-cs"/>
                <a:hlinkClick r:id="rId3" tooltip="Help:IPA for Spanish"/>
              </a:rPr>
              <a:t>]</a:t>
            </a:r>
            <a:r>
              <a:rPr lang="en-US" sz="1200" b="0" i="0" kern="1200" dirty="0" smtClean="0">
                <a:solidFill>
                  <a:schemeClr val="tx1"/>
                </a:solidFill>
                <a:effectLst/>
                <a:latin typeface="+mn-lt"/>
                <a:ea typeface="+mn-ea"/>
                <a:cs typeface="+mn-cs"/>
              </a:rPr>
              <a:t>; born </a:t>
            </a:r>
            <a:r>
              <a:rPr lang="en-US" sz="1200" b="1" i="0" kern="1200" dirty="0" smtClean="0">
                <a:solidFill>
                  <a:schemeClr val="tx1"/>
                </a:solidFill>
                <a:effectLst/>
                <a:latin typeface="+mn-lt"/>
                <a:ea typeface="+mn-ea"/>
                <a:cs typeface="+mn-cs"/>
              </a:rPr>
              <a:t>Angela </a:t>
            </a:r>
            <a:r>
              <a:rPr lang="en-US" sz="1200" b="1" i="0" kern="1200" dirty="0" err="1" smtClean="0">
                <a:solidFill>
                  <a:schemeClr val="tx1"/>
                </a:solidFill>
                <a:effectLst/>
                <a:latin typeface="+mn-lt"/>
                <a:ea typeface="+mn-ea"/>
                <a:cs typeface="+mn-cs"/>
              </a:rPr>
              <a:t>Anaïs</a:t>
            </a:r>
            <a:r>
              <a:rPr lang="en-US" sz="1200" b="1" i="0" kern="1200" dirty="0" smtClean="0">
                <a:solidFill>
                  <a:schemeClr val="tx1"/>
                </a:solidFill>
                <a:effectLst/>
                <a:latin typeface="+mn-lt"/>
                <a:ea typeface="+mn-ea"/>
                <a:cs typeface="+mn-cs"/>
              </a:rPr>
              <a:t> Juana </a:t>
            </a:r>
            <a:r>
              <a:rPr lang="en-US" sz="1200" b="1" i="0" kern="1200" dirty="0" err="1" smtClean="0">
                <a:solidFill>
                  <a:schemeClr val="tx1"/>
                </a:solidFill>
                <a:effectLst/>
                <a:latin typeface="+mn-lt"/>
                <a:ea typeface="+mn-ea"/>
                <a:cs typeface="+mn-cs"/>
              </a:rPr>
              <a:t>Antolina</a:t>
            </a:r>
            <a:r>
              <a:rPr lang="en-US" sz="1200" b="1" i="0" kern="1200" dirty="0" smtClean="0">
                <a:solidFill>
                  <a:schemeClr val="tx1"/>
                </a:solidFill>
                <a:effectLst/>
                <a:latin typeface="+mn-lt"/>
                <a:ea typeface="+mn-ea"/>
                <a:cs typeface="+mn-cs"/>
              </a:rPr>
              <a:t> Rosa </a:t>
            </a:r>
            <a:r>
              <a:rPr lang="en-US" sz="1200" b="1" i="0" kern="1200" dirty="0" err="1" smtClean="0">
                <a:solidFill>
                  <a:schemeClr val="tx1"/>
                </a:solidFill>
                <a:effectLst/>
                <a:latin typeface="+mn-lt"/>
                <a:ea typeface="+mn-ea"/>
                <a:cs typeface="+mn-cs"/>
              </a:rPr>
              <a:t>Edelmira</a:t>
            </a:r>
            <a:r>
              <a:rPr lang="en-US" sz="1200" b="1" i="0" kern="1200" dirty="0" smtClean="0">
                <a:solidFill>
                  <a:schemeClr val="tx1"/>
                </a:solidFill>
                <a:effectLst/>
                <a:latin typeface="+mn-lt"/>
                <a:ea typeface="+mn-ea"/>
                <a:cs typeface="+mn-cs"/>
              </a:rPr>
              <a:t> Nin y </a:t>
            </a:r>
            <a:r>
              <a:rPr lang="en-US" sz="1200" b="1" i="0" kern="1200" dirty="0" err="1" smtClean="0">
                <a:solidFill>
                  <a:schemeClr val="tx1"/>
                </a:solidFill>
                <a:effectLst/>
                <a:latin typeface="+mn-lt"/>
                <a:ea typeface="+mn-ea"/>
                <a:cs typeface="+mn-cs"/>
              </a:rPr>
              <a:t>Culmell</a:t>
            </a:r>
            <a:r>
              <a:rPr lang="en-US" sz="1200" b="0" i="0" kern="1200" dirty="0" smtClean="0">
                <a:solidFill>
                  <a:schemeClr val="tx1"/>
                </a:solidFill>
                <a:effectLst/>
                <a:latin typeface="+mn-lt"/>
                <a:ea typeface="+mn-ea"/>
                <a:cs typeface="+mn-cs"/>
              </a:rPr>
              <a:t>; February 21, 1903 – January 14, 1977) was an author born to Cuban parents in France, where she was also raised. She spent some time in Spain and Cuba but lived most of her life in the United States where she became an established author. She wrote </a:t>
            </a:r>
            <a:r>
              <a:rPr lang="en-US" sz="1200" b="0" i="0" u="none" strike="noStrike" kern="1200" dirty="0" smtClean="0">
                <a:solidFill>
                  <a:schemeClr val="tx1"/>
                </a:solidFill>
                <a:effectLst/>
                <a:latin typeface="+mn-lt"/>
                <a:ea typeface="+mn-ea"/>
                <a:cs typeface="+mn-cs"/>
                <a:hlinkClick r:id="rId4" tooltip="Diary"/>
              </a:rPr>
              <a:t>journals</a:t>
            </a:r>
            <a:r>
              <a:rPr lang="en-US" sz="1200" b="0" i="0" kern="1200" dirty="0" smtClean="0">
                <a:solidFill>
                  <a:schemeClr val="tx1"/>
                </a:solidFill>
                <a:effectLst/>
                <a:latin typeface="+mn-lt"/>
                <a:ea typeface="+mn-ea"/>
                <a:cs typeface="+mn-cs"/>
              </a:rPr>
              <a:t> (which span more than 60 years, beginning when she was 11 years old and ending shortly before her death), </a:t>
            </a:r>
            <a:r>
              <a:rPr lang="en-US" sz="1200" b="0" i="0" u="none" strike="noStrike" kern="1200" dirty="0" smtClean="0">
                <a:solidFill>
                  <a:schemeClr val="tx1"/>
                </a:solidFill>
                <a:effectLst/>
                <a:latin typeface="+mn-lt"/>
                <a:ea typeface="+mn-ea"/>
                <a:cs typeface="+mn-cs"/>
                <a:hlinkClick r:id="rId5" tooltip="Novel"/>
              </a:rPr>
              <a:t>novels</a:t>
            </a:r>
            <a:r>
              <a:rPr lang="en-US" sz="1200" b="0" i="0" kern="1200" dirty="0" smtClean="0">
                <a:solidFill>
                  <a:schemeClr val="tx1"/>
                </a:solidFill>
                <a:effectLst/>
                <a:latin typeface="+mn-lt"/>
                <a:ea typeface="+mn-ea"/>
                <a:cs typeface="+mn-cs"/>
              </a:rPr>
              <a:t>, critical studies, </a:t>
            </a:r>
            <a:r>
              <a:rPr lang="en-US" sz="1200" b="0" i="0" u="none" strike="noStrike" kern="1200" dirty="0" smtClean="0">
                <a:solidFill>
                  <a:schemeClr val="tx1"/>
                </a:solidFill>
                <a:effectLst/>
                <a:latin typeface="+mn-lt"/>
                <a:ea typeface="+mn-ea"/>
                <a:cs typeface="+mn-cs"/>
                <a:hlinkClick r:id="rId6" tooltip="Essay"/>
              </a:rPr>
              <a:t>essays</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7" tooltip="Short story"/>
              </a:rPr>
              <a:t>short stories</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and</a:t>
            </a:r>
            <a:r>
              <a:rPr lang="en-US" sz="1200" b="0" i="0" u="none" strike="noStrike" kern="1200" dirty="0" err="1" smtClean="0">
                <a:solidFill>
                  <a:schemeClr val="tx1"/>
                </a:solidFill>
                <a:effectLst/>
                <a:latin typeface="+mn-lt"/>
                <a:ea typeface="+mn-ea"/>
                <a:cs typeface="+mn-cs"/>
                <a:hlinkClick r:id="rId8" tooltip="Erotic literature"/>
              </a:rPr>
              <a:t>erotica</a:t>
            </a:r>
            <a:r>
              <a:rPr lang="en-US" sz="1200" b="0" i="0" kern="1200" dirty="0" smtClean="0">
                <a:solidFill>
                  <a:schemeClr val="tx1"/>
                </a:solidFill>
                <a:effectLst/>
                <a:latin typeface="+mn-lt"/>
                <a:ea typeface="+mn-ea"/>
                <a:cs typeface="+mn-cs"/>
              </a:rPr>
              <a:t>. A great deal of her work, including </a:t>
            </a:r>
            <a:r>
              <a:rPr lang="en-US" sz="1200" b="0" i="1" u="none" strike="noStrike" kern="1200" dirty="0" smtClean="0">
                <a:solidFill>
                  <a:schemeClr val="tx1"/>
                </a:solidFill>
                <a:effectLst/>
                <a:latin typeface="+mn-lt"/>
                <a:ea typeface="+mn-ea"/>
                <a:cs typeface="+mn-cs"/>
                <a:hlinkClick r:id="rId9" tooltip="Delta of Venus"/>
              </a:rPr>
              <a:t>Delta of Venus</a:t>
            </a:r>
            <a:r>
              <a:rPr lang="en-US" sz="1200" b="0" i="0" kern="1200" dirty="0" smtClean="0">
                <a:solidFill>
                  <a:schemeClr val="tx1"/>
                </a:solidFill>
                <a:effectLst/>
                <a:latin typeface="+mn-lt"/>
                <a:ea typeface="+mn-ea"/>
                <a:cs typeface="+mn-cs"/>
              </a:rPr>
              <a:t> and </a:t>
            </a:r>
            <a:r>
              <a:rPr lang="en-US" sz="1200" b="0" i="1" u="none" strike="noStrike" kern="1200" dirty="0" smtClean="0">
                <a:solidFill>
                  <a:schemeClr val="tx1"/>
                </a:solidFill>
                <a:effectLst/>
                <a:latin typeface="+mn-lt"/>
                <a:ea typeface="+mn-ea"/>
                <a:cs typeface="+mn-cs"/>
                <a:hlinkClick r:id="rId10" tooltip="Little Birds"/>
              </a:rPr>
              <a:t>Little Birds</a:t>
            </a:r>
            <a:r>
              <a:rPr lang="en-US" sz="1200" b="0" i="0" kern="1200" dirty="0" smtClean="0">
                <a:solidFill>
                  <a:schemeClr val="tx1"/>
                </a:solidFill>
                <a:effectLst/>
                <a:latin typeface="+mn-lt"/>
                <a:ea typeface="+mn-ea"/>
                <a:cs typeface="+mn-cs"/>
              </a:rPr>
              <a:t>, was published posthumously.</a:t>
            </a:r>
          </a:p>
          <a:p>
            <a:endParaRPr lang="en-US" sz="1200" b="0" i="0" kern="1200" dirty="0" smtClean="0">
              <a:solidFill>
                <a:schemeClr val="tx1"/>
              </a:solidFill>
              <a:effectLst/>
              <a:latin typeface="+mn-lt"/>
              <a:ea typeface="+mn-ea"/>
              <a:cs typeface="+mn-cs"/>
            </a:endParaRPr>
          </a:p>
          <a:p>
            <a:r>
              <a:rPr lang="en-US" sz="1200" b="0" i="0" u="sng" kern="1200" dirty="0" smtClean="0">
                <a:solidFill>
                  <a:schemeClr val="tx1"/>
                </a:solidFill>
                <a:effectLst/>
                <a:latin typeface="+mn-lt"/>
                <a:ea typeface="+mn-ea"/>
                <a:cs typeface="+mn-cs"/>
              </a:rPr>
              <a:t>Perception</a:t>
            </a:r>
            <a:r>
              <a:rPr lang="en-US" sz="1200" b="0" i="0" kern="1200" dirty="0" smtClean="0">
                <a:solidFill>
                  <a:schemeClr val="tx1"/>
                </a:solidFill>
                <a:effectLst/>
                <a:latin typeface="+mn-lt"/>
                <a:ea typeface="+mn-ea"/>
                <a:cs typeface="+mn-cs"/>
              </a:rPr>
              <a:t>: In short, perception is how you see the world around you. it specifically involves how you view the people around you, and what you think the implications are about certain personal events that involve you and others in your life. It affects interpersonal abilities, such as our abilities to relate or at least understand others on some level. At the same time, impairment in perception can be due to a psychological illness or a prolonged attitude towards others that is caused by something that has happened in his/her past experience</a:t>
            </a:r>
            <a:endParaRPr lang="en-CA" dirty="0"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3062207A-0EE4-4C48-AA84-C7E680D9EAC9}" type="slidenum">
              <a:rPr lang="en-US">
                <a:effectLst>
                  <a:outerShdw blurRad="38100" dist="38100" dir="2700000" algn="tl">
                    <a:srgbClr val="000000">
                      <a:alpha val="43137"/>
                    </a:srgbClr>
                  </a:outerShdw>
                </a:effectLst>
              </a:rPr>
              <a:pPr algn="ctr">
                <a:defRPr/>
              </a:pPr>
              <a:t>26</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45972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dirty="0"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3062207A-0EE4-4C48-AA84-C7E680D9EAC9}" type="slidenum">
              <a:rPr lang="en-US">
                <a:effectLst>
                  <a:outerShdw blurRad="38100" dist="38100" dir="2700000" algn="tl">
                    <a:srgbClr val="000000">
                      <a:alpha val="43137"/>
                    </a:srgbClr>
                  </a:outerShdw>
                </a:effectLst>
              </a:rPr>
              <a:pPr algn="ctr">
                <a:defRPr/>
              </a:pPr>
              <a:t>27</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459727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6F0FEF02-B1ED-419F-923F-61E654D674D0}" type="slidenum">
              <a:rPr lang="en-US">
                <a:effectLst>
                  <a:outerShdw blurRad="38100" dist="38100" dir="2700000" algn="tl">
                    <a:srgbClr val="000000">
                      <a:alpha val="43137"/>
                    </a:srgbClr>
                  </a:outerShdw>
                </a:effectLst>
              </a:rPr>
              <a:pPr algn="ctr">
                <a:defRPr/>
              </a:pPr>
              <a:t>32</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923968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dirty="0"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3C1CEBF8-171C-4CFA-9D67-3B898A73DA1A}" type="slidenum">
              <a:rPr lang="en-US">
                <a:effectLst>
                  <a:outerShdw blurRad="38100" dist="38100" dir="2700000" algn="tl">
                    <a:srgbClr val="000000">
                      <a:alpha val="43137"/>
                    </a:srgbClr>
                  </a:outerShdw>
                </a:effectLst>
              </a:rPr>
              <a:pPr algn="ctr">
                <a:defRPr/>
              </a:pPr>
              <a:t>34</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318919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i="0" kern="1200" dirty="0" smtClean="0">
              <a:solidFill>
                <a:schemeClr val="tx1"/>
              </a:solidFill>
              <a:effectLst/>
              <a:latin typeface="+mn-lt"/>
              <a:ea typeface="+mn-ea"/>
              <a:cs typeface="+mn-cs"/>
            </a:endParaRPr>
          </a:p>
          <a:p>
            <a:endParaRPr lang="en-US" sz="1200" b="1"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Daniel Jay Goleman</a:t>
            </a:r>
            <a:r>
              <a:rPr lang="en-US" sz="1200" b="0" i="0" kern="1200" dirty="0" smtClean="0">
                <a:solidFill>
                  <a:schemeClr val="tx1"/>
                </a:solidFill>
                <a:effectLst/>
                <a:latin typeface="+mn-lt"/>
                <a:ea typeface="+mn-ea"/>
                <a:cs typeface="+mn-cs"/>
              </a:rPr>
              <a:t> (born March 7, 1946) is an author, </a:t>
            </a:r>
            <a:r>
              <a:rPr lang="en-US" sz="1200" b="0" i="0" u="none" strike="noStrike" kern="1200" dirty="0" smtClean="0">
                <a:solidFill>
                  <a:schemeClr val="tx1"/>
                </a:solidFill>
                <a:effectLst/>
                <a:latin typeface="+mn-lt"/>
                <a:ea typeface="+mn-ea"/>
                <a:cs typeface="+mn-cs"/>
                <a:hlinkClick r:id="rId3" tooltip="Psychologist"/>
              </a:rPr>
              <a:t>psychologist</a:t>
            </a:r>
            <a:r>
              <a:rPr lang="en-US" sz="1200" b="0" i="0" kern="1200" dirty="0" smtClean="0">
                <a:solidFill>
                  <a:schemeClr val="tx1"/>
                </a:solidFill>
                <a:effectLst/>
                <a:latin typeface="+mn-lt"/>
                <a:ea typeface="+mn-ea"/>
                <a:cs typeface="+mn-cs"/>
              </a:rPr>
              <a:t>, and </a:t>
            </a:r>
            <a:r>
              <a:rPr lang="en-US" sz="1200" b="0" i="0" u="none" strike="noStrike" kern="1200" dirty="0" smtClean="0">
                <a:solidFill>
                  <a:schemeClr val="tx1"/>
                </a:solidFill>
                <a:effectLst/>
                <a:latin typeface="+mn-lt"/>
                <a:ea typeface="+mn-ea"/>
                <a:cs typeface="+mn-cs"/>
                <a:hlinkClick r:id="rId4" tooltip="Science journalist"/>
              </a:rPr>
              <a:t>science journalist</a:t>
            </a:r>
            <a:r>
              <a:rPr lang="en-US" sz="1200" b="0" i="0" kern="1200" dirty="0" smtClean="0">
                <a:solidFill>
                  <a:schemeClr val="tx1"/>
                </a:solidFill>
                <a:effectLst/>
                <a:latin typeface="+mn-lt"/>
                <a:ea typeface="+mn-ea"/>
                <a:cs typeface="+mn-cs"/>
              </a:rPr>
              <a:t>. For twelve years, he wrote for </a:t>
            </a:r>
            <a:r>
              <a:rPr lang="en-US" sz="1200" b="0" i="1" u="none" strike="noStrike" kern="1200" dirty="0" smtClean="0">
                <a:solidFill>
                  <a:schemeClr val="tx1"/>
                </a:solidFill>
                <a:effectLst/>
                <a:latin typeface="+mn-lt"/>
                <a:ea typeface="+mn-ea"/>
                <a:cs typeface="+mn-cs"/>
                <a:hlinkClick r:id="rId5" tooltip="The New York Times"/>
              </a:rPr>
              <a:t>The New York Times</a:t>
            </a:r>
            <a:r>
              <a:rPr lang="en-US" sz="1200" b="0" i="0" kern="1200" dirty="0" smtClean="0">
                <a:solidFill>
                  <a:schemeClr val="tx1"/>
                </a:solidFill>
                <a:effectLst/>
                <a:latin typeface="+mn-lt"/>
                <a:ea typeface="+mn-ea"/>
                <a:cs typeface="+mn-cs"/>
              </a:rPr>
              <a:t>, specializing in psychology and brain sciences. He is the author of more than 10 books on psychology, education, science, ecological crisis, and leadership.</a:t>
            </a:r>
            <a:endParaRPr lang="en-US" dirty="0"/>
          </a:p>
        </p:txBody>
      </p:sp>
      <p:sp>
        <p:nvSpPr>
          <p:cNvPr id="4" name="Slide Number Placeholder 3"/>
          <p:cNvSpPr>
            <a:spLocks noGrp="1"/>
          </p:cNvSpPr>
          <p:nvPr>
            <p:ph type="sldNum" sz="quarter" idx="10"/>
          </p:nvPr>
        </p:nvSpPr>
        <p:spPr/>
        <p:txBody>
          <a:bodyPr/>
          <a:lstStyle/>
          <a:p>
            <a:fld id="{81032D51-923F-4F1A-B562-A1498D23E720}" type="slidenum">
              <a:rPr lang="en-US" smtClean="0"/>
              <a:t>35</a:t>
            </a:fld>
            <a:endParaRPr lang="en-US"/>
          </a:p>
        </p:txBody>
      </p:sp>
    </p:spTree>
    <p:extLst>
      <p:ext uri="{BB962C8B-B14F-4D97-AF65-F5344CB8AC3E}">
        <p14:creationId xmlns:p14="http://schemas.microsoft.com/office/powerpoint/2010/main" val="42559987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r>
              <a:rPr lang="en-CA" sz="1200" dirty="0" smtClean="0">
                <a:solidFill>
                  <a:srgbClr val="00ADED"/>
                </a:solidFill>
              </a:rPr>
              <a:t>EQ has a greater impact on success than other factors.</a:t>
            </a:r>
          </a:p>
          <a:p>
            <a:r>
              <a:rPr lang="en-CA" sz="1200" dirty="0" smtClean="0">
                <a:solidFill>
                  <a:srgbClr val="00ADED"/>
                </a:solidFill>
              </a:rPr>
              <a:t>The ability to delay gratification is a primary indicator of future success.</a:t>
            </a:r>
          </a:p>
          <a:p>
            <a:r>
              <a:rPr lang="en-CA" sz="1200" dirty="0" smtClean="0">
                <a:solidFill>
                  <a:srgbClr val="00ADED"/>
                </a:solidFill>
              </a:rPr>
              <a:t>High EQ leads to healthy relationships with others.</a:t>
            </a:r>
          </a:p>
          <a:p>
            <a:pPr>
              <a:defRPr/>
            </a:pPr>
            <a:endParaRPr lang="en-CA" dirty="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34341FE5-F5A0-4963-913A-96732CF9AD9C}" type="slidenum">
              <a:rPr lang="en-US">
                <a:effectLst>
                  <a:outerShdw blurRad="38100" dist="38100" dir="2700000" algn="tl">
                    <a:srgbClr val="000000">
                      <a:alpha val="43137"/>
                    </a:srgbClr>
                  </a:outerShdw>
                </a:effectLst>
              </a:rPr>
              <a:pPr algn="ctr">
                <a:defRPr/>
              </a:pPr>
              <a:t>37</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32432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DE411E-FA9F-441E-86DA-F82023B7C43D}" type="slidenum">
              <a:rPr lang="en-US" smtClean="0"/>
              <a:t>39</a:t>
            </a:fld>
            <a:endParaRPr lang="en-US" dirty="0"/>
          </a:p>
        </p:txBody>
      </p:sp>
    </p:spTree>
    <p:extLst>
      <p:ext uri="{BB962C8B-B14F-4D97-AF65-F5344CB8AC3E}">
        <p14:creationId xmlns:p14="http://schemas.microsoft.com/office/powerpoint/2010/main" val="1611211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dirty="0"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5571DC6F-83A6-41A5-82F5-4E15EB5C4346}" type="slidenum">
              <a:rPr lang="en-US">
                <a:effectLst>
                  <a:outerShdw blurRad="38100" dist="38100" dir="2700000" algn="tl">
                    <a:srgbClr val="000000">
                      <a:alpha val="43137"/>
                    </a:srgbClr>
                  </a:outerShdw>
                </a:effectLst>
              </a:rPr>
              <a:pPr algn="ctr">
                <a:defRPr/>
              </a:pPr>
              <a:t>42</a:t>
            </a:fld>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039373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a:xfrm>
            <a:off x="685800" y="4343400"/>
            <a:ext cx="5486400" cy="4114800"/>
          </a:xfrm>
          <a:prstGeom prst="rect">
            <a:avLst/>
          </a:prstGeom>
        </p:spPr>
        <p:txBody>
          <a:bodyPr/>
          <a:lstStyle/>
          <a:p>
            <a:pPr>
              <a:defRPr/>
            </a:pPr>
            <a:endParaRPr lang="en-CA" dirty="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4EB9FDB5-DC5B-4FA0-9858-022120F35047}" type="slidenum">
              <a:rPr lang="en-US">
                <a:effectLst>
                  <a:outerShdw blurRad="38100" dist="38100" dir="2700000" algn="tl">
                    <a:srgbClr val="000000">
                      <a:alpha val="43137"/>
                    </a:srgbClr>
                  </a:outerShdw>
                </a:effectLst>
              </a:rPr>
              <a:pPr algn="ctr">
                <a:defRPr/>
              </a:pPr>
              <a:t>43</a:t>
            </a:fld>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474729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defRPr/>
            </a:pPr>
            <a:r>
              <a:rPr lang="en-CA" b="1" dirty="0" smtClean="0">
                <a:solidFill>
                  <a:srgbClr val="00ADED"/>
                </a:solidFill>
              </a:rPr>
              <a:t>“A pattern of basic assumptions formed by a group on how to perceive and address problems associated with both internal adaptation and external integration.”</a:t>
            </a:r>
          </a:p>
          <a:p>
            <a:pPr algn="ctr">
              <a:defRPr/>
            </a:pPr>
            <a:endParaRPr lang="en-CA" b="1" dirty="0" smtClean="0">
              <a:solidFill>
                <a:srgbClr val="00ADED"/>
              </a:solidFill>
            </a:endParaRPr>
          </a:p>
          <a:p>
            <a:pPr algn="ctr">
              <a:defRPr/>
            </a:pPr>
            <a:r>
              <a:rPr lang="en-CA" b="1" dirty="0" smtClean="0">
                <a:solidFill>
                  <a:srgbClr val="00ADED"/>
                </a:solidFill>
              </a:rPr>
              <a:t>Edgar Henry Schein, a former professor at the MIT Sloan School of Management</a:t>
            </a:r>
          </a:p>
          <a:p>
            <a:endParaRPr lang="en-CA" u="sng" dirty="0"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3F972C4A-F636-4746-B302-0EEB2559E48C}" type="slidenum">
              <a:rPr lang="en-US">
                <a:effectLst>
                  <a:outerShdw blurRad="38100" dist="38100" dir="2700000" algn="tl">
                    <a:srgbClr val="000000">
                      <a:alpha val="43137"/>
                    </a:srgbClr>
                  </a:outerShdw>
                </a:effectLst>
              </a:rPr>
              <a:pPr algn="ctr">
                <a:defRPr/>
              </a:pPr>
              <a:t>46</a:t>
            </a:fld>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28392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dirty="0"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3C1CEBF8-171C-4CFA-9D67-3B898A73DA1A}" type="slidenum">
              <a:rPr lang="en-US">
                <a:effectLst>
                  <a:outerShdw blurRad="38100" dist="38100" dir="2700000" algn="tl">
                    <a:srgbClr val="000000">
                      <a:alpha val="43137"/>
                    </a:srgbClr>
                  </a:outerShdw>
                </a:effectLst>
              </a:rPr>
              <a:pPr algn="ctr">
                <a:defRPr/>
              </a:pPr>
              <a:t>48</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318919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dirty="0"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A38EE62D-1537-47B8-9224-B0A00A907FAA}" type="slidenum">
              <a:rPr lang="fr-BE">
                <a:effectLst>
                  <a:outerShdw blurRad="38100" dist="38100" dir="2700000" algn="tl">
                    <a:srgbClr val="000000">
                      <a:alpha val="43137"/>
                    </a:srgbClr>
                  </a:outerShdw>
                </a:effectLst>
              </a:rPr>
              <a:pPr algn="ctr">
                <a:defRPr/>
              </a:pPr>
              <a:t>49</a:t>
            </a:fld>
            <a:endParaRPr lang="fr-BE"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760358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current </a:t>
            </a:r>
            <a:r>
              <a:rPr lang="en-US" sz="1200" b="1" i="0" kern="1200" dirty="0" smtClean="0">
                <a:solidFill>
                  <a:schemeClr val="tx1"/>
                </a:solidFill>
                <a:effectLst/>
                <a:latin typeface="+mn-lt"/>
                <a:ea typeface="+mn-ea"/>
                <a:cs typeface="+mn-cs"/>
              </a:rPr>
              <a:t>financial crisis</a:t>
            </a:r>
            <a:r>
              <a:rPr lang="en-US" sz="1200" b="0" i="0" kern="1200" dirty="0" smtClean="0">
                <a:solidFill>
                  <a:schemeClr val="tx1"/>
                </a:solidFill>
                <a:effectLst/>
                <a:latin typeface="+mn-lt"/>
                <a:ea typeface="+mn-ea"/>
                <a:cs typeface="+mn-cs"/>
              </a:rPr>
              <a:t> is the worst the world has seen since the Great Depression of the 1930s.</a:t>
            </a:r>
            <a:endParaRPr lang="en-US" dirty="0"/>
          </a:p>
        </p:txBody>
      </p:sp>
      <p:sp>
        <p:nvSpPr>
          <p:cNvPr id="4" name="Slide Number Placeholder 3"/>
          <p:cNvSpPr>
            <a:spLocks noGrp="1"/>
          </p:cNvSpPr>
          <p:nvPr>
            <p:ph type="sldNum" sz="quarter" idx="10"/>
          </p:nvPr>
        </p:nvSpPr>
        <p:spPr/>
        <p:txBody>
          <a:bodyPr/>
          <a:lstStyle/>
          <a:p>
            <a:fld id="{C8DEBCE2-12F4-4D84-9353-1E0DCB027024}" type="slidenum">
              <a:rPr lang="en-US" smtClean="0"/>
              <a:t>50</a:t>
            </a:fld>
            <a:endParaRPr lang="en-US" dirty="0"/>
          </a:p>
        </p:txBody>
      </p:sp>
    </p:spTree>
    <p:extLst>
      <p:ext uri="{BB962C8B-B14F-4D97-AF65-F5344CB8AC3E}">
        <p14:creationId xmlns:p14="http://schemas.microsoft.com/office/powerpoint/2010/main" val="21853420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DE411E-FA9F-441E-86DA-F82023B7C43D}" type="slidenum">
              <a:rPr lang="en-US" smtClean="0"/>
              <a:t>51</a:t>
            </a:fld>
            <a:endParaRPr lang="en-US" dirty="0"/>
          </a:p>
        </p:txBody>
      </p:sp>
    </p:spTree>
    <p:extLst>
      <p:ext uri="{BB962C8B-B14F-4D97-AF65-F5344CB8AC3E}">
        <p14:creationId xmlns:p14="http://schemas.microsoft.com/office/powerpoint/2010/main" val="16112113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32772" name="Slide Number Placeholder 3"/>
          <p:cNvSpPr>
            <a:spLocks noGrp="1"/>
          </p:cNvSpPr>
          <p:nvPr>
            <p:ph type="sldNum" sz="quarter" idx="4294967295"/>
          </p:nvPr>
        </p:nvSpPr>
        <p:spPr bwMode="auto">
          <a:xfrm>
            <a:off x="3884613" y="8685213"/>
            <a:ext cx="2971800" cy="4572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MS PGothic" pitchFamily="34" charset="-128"/>
              </a:defRPr>
            </a:lvl1pPr>
            <a:lvl2pPr marL="685588" indent="-263688" eaLnBrk="0" hangingPunct="0">
              <a:defRPr>
                <a:solidFill>
                  <a:schemeClr val="tx1"/>
                </a:solidFill>
                <a:latin typeface="Arial" charset="0"/>
                <a:ea typeface="MS PGothic" pitchFamily="34" charset="-128"/>
              </a:defRPr>
            </a:lvl2pPr>
            <a:lvl3pPr marL="1054750" indent="-210950" eaLnBrk="0" hangingPunct="0">
              <a:defRPr>
                <a:solidFill>
                  <a:schemeClr val="tx1"/>
                </a:solidFill>
                <a:latin typeface="Arial" charset="0"/>
                <a:ea typeface="MS PGothic" pitchFamily="34" charset="-128"/>
              </a:defRPr>
            </a:lvl3pPr>
            <a:lvl4pPr marL="1476651" indent="-210950" eaLnBrk="0" hangingPunct="0">
              <a:defRPr>
                <a:solidFill>
                  <a:schemeClr val="tx1"/>
                </a:solidFill>
                <a:latin typeface="Arial" charset="0"/>
                <a:ea typeface="MS PGothic" pitchFamily="34" charset="-128"/>
              </a:defRPr>
            </a:lvl4pPr>
            <a:lvl5pPr marL="1898550" indent="-210950" eaLnBrk="0" hangingPunct="0">
              <a:defRPr>
                <a:solidFill>
                  <a:schemeClr val="tx1"/>
                </a:solidFill>
                <a:latin typeface="Arial" charset="0"/>
                <a:ea typeface="MS PGothic" pitchFamily="34" charset="-128"/>
              </a:defRPr>
            </a:lvl5pPr>
            <a:lvl6pPr marL="2320450" indent="-210950" eaLnBrk="0" fontAlgn="base" hangingPunct="0">
              <a:spcBef>
                <a:spcPct val="0"/>
              </a:spcBef>
              <a:spcAft>
                <a:spcPct val="0"/>
              </a:spcAft>
              <a:defRPr>
                <a:solidFill>
                  <a:schemeClr val="tx1"/>
                </a:solidFill>
                <a:latin typeface="Arial" charset="0"/>
                <a:ea typeface="MS PGothic" pitchFamily="34" charset="-128"/>
              </a:defRPr>
            </a:lvl6pPr>
            <a:lvl7pPr marL="2742350" indent="-210950" eaLnBrk="0" fontAlgn="base" hangingPunct="0">
              <a:spcBef>
                <a:spcPct val="0"/>
              </a:spcBef>
              <a:spcAft>
                <a:spcPct val="0"/>
              </a:spcAft>
              <a:defRPr>
                <a:solidFill>
                  <a:schemeClr val="tx1"/>
                </a:solidFill>
                <a:latin typeface="Arial" charset="0"/>
                <a:ea typeface="MS PGothic" pitchFamily="34" charset="-128"/>
              </a:defRPr>
            </a:lvl7pPr>
            <a:lvl8pPr marL="3164250" indent="-210950" eaLnBrk="0" fontAlgn="base" hangingPunct="0">
              <a:spcBef>
                <a:spcPct val="0"/>
              </a:spcBef>
              <a:spcAft>
                <a:spcPct val="0"/>
              </a:spcAft>
              <a:defRPr>
                <a:solidFill>
                  <a:schemeClr val="tx1"/>
                </a:solidFill>
                <a:latin typeface="Arial" charset="0"/>
                <a:ea typeface="MS PGothic" pitchFamily="34" charset="-128"/>
              </a:defRPr>
            </a:lvl8pPr>
            <a:lvl9pPr marL="3586150" indent="-21095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defRPr/>
            </a:pPr>
            <a:fld id="{9E53153A-7B6A-4482-85B2-72AC7E9BB820}" type="slidenum">
              <a:rPr lang="en-US" altLang="en-US" smtClean="0">
                <a:effectLst>
                  <a:outerShdw blurRad="38100" dist="38100" dir="2700000" algn="tl">
                    <a:srgbClr val="000000">
                      <a:alpha val="43137"/>
                    </a:srgbClr>
                  </a:outerShdw>
                </a:effectLst>
              </a:rPr>
              <a:pPr algn="ctr" eaLnBrk="1" hangingPunct="1">
                <a:defRPr/>
              </a:pPr>
              <a:t>56</a:t>
            </a:fld>
            <a:endParaRPr lang="en-US" altLang="en-US"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274096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a:xfrm>
            <a:off x="685800" y="4343400"/>
            <a:ext cx="5486400" cy="4114800"/>
          </a:xfrm>
          <a:prstGeom prst="rect">
            <a:avLst/>
          </a:prstGeom>
        </p:spPr>
        <p:txBody>
          <a:bodyPr/>
          <a:lstStyle/>
          <a:p>
            <a:pPr>
              <a:defRPr/>
            </a:pPr>
            <a:r>
              <a:rPr lang="fr-BE" dirty="0" smtClean="0"/>
              <a:t>There are </a:t>
            </a:r>
            <a:r>
              <a:rPr lang="fr-BE" dirty="0" err="1" smtClean="0"/>
              <a:t>two</a:t>
            </a:r>
            <a:r>
              <a:rPr lang="fr-BE" dirty="0" smtClean="0"/>
              <a:t> </a:t>
            </a:r>
            <a:r>
              <a:rPr lang="fr-BE" dirty="0" err="1" smtClean="0"/>
              <a:t>things</a:t>
            </a:r>
            <a:r>
              <a:rPr lang="fr-BE" dirty="0" smtClean="0"/>
              <a:t> in </a:t>
            </a:r>
            <a:r>
              <a:rPr lang="fr-BE" dirty="0" err="1" smtClean="0"/>
              <a:t>my</a:t>
            </a:r>
            <a:r>
              <a:rPr lang="fr-BE" dirty="0" smtClean="0"/>
              <a:t> life </a:t>
            </a:r>
            <a:r>
              <a:rPr lang="fr-BE" dirty="0" err="1" smtClean="0"/>
              <a:t>that</a:t>
            </a:r>
            <a:r>
              <a:rPr lang="fr-BE" dirty="0" smtClean="0"/>
              <a:t> I </a:t>
            </a:r>
            <a:r>
              <a:rPr lang="fr-BE" dirty="0" err="1" smtClean="0"/>
              <a:t>am</a:t>
            </a:r>
            <a:r>
              <a:rPr lang="fr-BE" dirty="0" smtClean="0"/>
              <a:t> </a:t>
            </a:r>
            <a:r>
              <a:rPr lang="fr-BE" dirty="0" err="1" smtClean="0"/>
              <a:t>very</a:t>
            </a:r>
            <a:r>
              <a:rPr lang="fr-BE" dirty="0" smtClean="0"/>
              <a:t> </a:t>
            </a:r>
            <a:r>
              <a:rPr lang="fr-BE" dirty="0" err="1" smtClean="0"/>
              <a:t>passionate</a:t>
            </a:r>
            <a:r>
              <a:rPr lang="fr-BE" dirty="0" smtClean="0"/>
              <a:t> about, </a:t>
            </a:r>
          </a:p>
          <a:p>
            <a:pPr>
              <a:defRPr/>
            </a:pPr>
            <a:endParaRPr lang="fr-BE" dirty="0" smtClean="0"/>
          </a:p>
          <a:p>
            <a:pPr eaLnBrk="1" fontAlgn="auto" hangingPunct="1">
              <a:spcBef>
                <a:spcPts val="0"/>
              </a:spcBef>
              <a:spcAft>
                <a:spcPts val="0"/>
              </a:spcAft>
              <a:defRPr/>
            </a:pPr>
            <a:r>
              <a:rPr lang="en-US" dirty="0" smtClean="0">
                <a:latin typeface="+mn-lt"/>
                <a:cs typeface="+mn-cs"/>
              </a:rPr>
              <a:t>For over 8 years now, I have been volunteering in student clubs, community projects and non-for-profits because I believe deeply in that we have a responsibility to positively shape the community in which we live. This is something that I am passionate about. And seeing the results of creating positive social change is one of the most satisfying feelings in the world. Since I was an undergraduate student, I realized the value of such work, which has allowed me to help shape the community in which I found myself, and also has given me the opportunity to find leadership, personal development and networking opportunities, all while making a positive impact in the lives of others. This for me is the ‘win-win-win’ situation, which has defined my life and that I encourage other young leaders to follow this path of service.</a:t>
            </a:r>
            <a:endParaRPr lang="en-CA" dirty="0" smtClean="0"/>
          </a:p>
          <a:p>
            <a:pPr>
              <a:defRPr/>
            </a:pPr>
            <a:endParaRPr lang="en-US" dirty="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AB04E734-8C50-4E25-99B4-67A343406E92}" type="slidenum">
              <a:rPr lang="en-US">
                <a:effectLst>
                  <a:outerShdw blurRad="38100" dist="38100" dir="2700000" algn="tl">
                    <a:srgbClr val="000000">
                      <a:alpha val="43137"/>
                    </a:srgbClr>
                  </a:outerShdw>
                </a:effectLst>
              </a:rPr>
              <a:pPr algn="ctr">
                <a:defRPr/>
              </a:pPr>
              <a:t>57</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584227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ln/>
        </p:spPr>
      </p:sp>
      <p:sp>
        <p:nvSpPr>
          <p:cNvPr id="21507"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dirty="0"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3C1CEBF8-171C-4CFA-9D67-3B898A73DA1A}" type="slidenum">
              <a:rPr lang="en-US">
                <a:effectLst>
                  <a:outerShdw blurRad="38100" dist="38100" dir="2700000" algn="tl">
                    <a:srgbClr val="000000">
                      <a:alpha val="43137"/>
                    </a:srgbClr>
                  </a:outerShdw>
                </a:effectLst>
              </a:rPr>
              <a:pPr algn="ctr">
                <a:defRPr/>
              </a:pPr>
              <a:t>59</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318919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A3DF6B8C-7F2B-4745-B8BC-E8BCA5CC24EF}" type="slidenum">
              <a:rPr lang="en-US">
                <a:effectLst>
                  <a:outerShdw blurRad="38100" dist="38100" dir="2700000" algn="tl">
                    <a:srgbClr val="000000">
                      <a:alpha val="43137"/>
                    </a:srgbClr>
                  </a:outerShdw>
                </a:effectLst>
              </a:rPr>
              <a:pPr algn="ctr">
                <a:defRPr/>
              </a:pPr>
              <a:t>62</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35337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F0E81F-8F65-45E8-A782-237D0A8C4199}" type="slidenum">
              <a:rPr lang="en-US" smtClean="0"/>
              <a:t>63</a:t>
            </a:fld>
            <a:endParaRPr lang="en-US"/>
          </a:p>
        </p:txBody>
      </p:sp>
    </p:spTree>
    <p:extLst>
      <p:ext uri="{BB962C8B-B14F-4D97-AF65-F5344CB8AC3E}">
        <p14:creationId xmlns:p14="http://schemas.microsoft.com/office/powerpoint/2010/main" val="34047430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With busy lives, it can be hard to find time to volunteer. However, the benefits of volunteering are enormous to you, your family, and your community. The right match can help you find friends, reach out to the community, learn new skills, and even advance your career. Volunteering can also help protect your mental and physical health. Learn more about the many benefits of volunteering and find tips on getting started as a volunteer.</a:t>
            </a:r>
            <a:endParaRPr lang="en-US" dirty="0"/>
          </a:p>
        </p:txBody>
      </p:sp>
      <p:sp>
        <p:nvSpPr>
          <p:cNvPr id="4" name="Slide Number Placeholder 3"/>
          <p:cNvSpPr>
            <a:spLocks noGrp="1"/>
          </p:cNvSpPr>
          <p:nvPr>
            <p:ph type="sldNum" sz="quarter" idx="10"/>
          </p:nvPr>
        </p:nvSpPr>
        <p:spPr/>
        <p:txBody>
          <a:bodyPr/>
          <a:lstStyle/>
          <a:p>
            <a:fld id="{3B9A952C-94C9-4504-A692-B5384219A4B9}" type="slidenum">
              <a:rPr lang="en-US" smtClean="0"/>
              <a:t>65</a:t>
            </a:fld>
            <a:endParaRPr lang="en-US" dirty="0"/>
          </a:p>
        </p:txBody>
      </p:sp>
    </p:spTree>
    <p:extLst>
      <p:ext uri="{BB962C8B-B14F-4D97-AF65-F5344CB8AC3E}">
        <p14:creationId xmlns:p14="http://schemas.microsoft.com/office/powerpoint/2010/main" val="4437744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1379"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sz="1200" dirty="0" smtClean="0">
                <a:solidFill>
                  <a:srgbClr val="00ADEF"/>
                </a:solidFill>
              </a:rPr>
              <a:t>Join an organization where you can demonstrate your skills, competences and practice your project management skills</a:t>
            </a:r>
          </a:p>
          <a:p>
            <a:pPr>
              <a:defRPr/>
            </a:pPr>
            <a:endParaRPr lang="en-US" sz="1200" dirty="0" smtClean="0">
              <a:solidFill>
                <a:srgbClr val="00ADEF"/>
              </a:solidFill>
            </a:endParaRPr>
          </a:p>
          <a:p>
            <a:pPr>
              <a:defRPr/>
            </a:pPr>
            <a:endParaRPr lang="en-US" sz="1200" dirty="0" smtClean="0">
              <a:solidFill>
                <a:srgbClr val="00ADEF"/>
              </a:solidFill>
            </a:endParaRPr>
          </a:p>
          <a:p>
            <a:pPr>
              <a:defRPr/>
            </a:pPr>
            <a:endParaRPr lang="en-US" sz="1200" dirty="0" smtClean="0">
              <a:solidFill>
                <a:srgbClr val="00ADEF"/>
              </a:solidFill>
            </a:endParaRPr>
          </a:p>
          <a:p>
            <a:pPr>
              <a:defRPr/>
            </a:pPr>
            <a:endParaRPr lang="en-US" sz="1200" dirty="0" smtClean="0">
              <a:solidFill>
                <a:srgbClr val="00ADEF"/>
              </a:solidFill>
            </a:endParaRPr>
          </a:p>
          <a:p>
            <a:pPr marL="0" indent="0">
              <a:buFontTx/>
              <a:buNone/>
              <a:defRPr/>
            </a:pPr>
            <a:endParaRPr lang="en-US" sz="1200" dirty="0" smtClean="0">
              <a:solidFill>
                <a:srgbClr val="00ADEF"/>
              </a:solidFill>
            </a:endParaRPr>
          </a:p>
          <a:p>
            <a:pPr>
              <a:defRPr/>
            </a:pPr>
            <a:endParaRPr lang="en-US" sz="1200" dirty="0" smtClean="0">
              <a:solidFill>
                <a:srgbClr val="00ADEF"/>
              </a:solidFill>
            </a:endParaRPr>
          </a:p>
          <a:p>
            <a:pPr>
              <a:defRPr/>
            </a:pPr>
            <a:r>
              <a:rPr lang="en-US" sz="1200" u="sng" dirty="0" smtClean="0">
                <a:solidFill>
                  <a:srgbClr val="00ADEF"/>
                </a:solidFill>
              </a:rPr>
              <a:t>PMI Volunteering video</a:t>
            </a:r>
            <a:r>
              <a:rPr lang="en-US" sz="1200" dirty="0" smtClean="0">
                <a:solidFill>
                  <a:srgbClr val="00ADEF"/>
                </a:solidFill>
              </a:rPr>
              <a:t>: https://www.youtube.com/watch?v=xVV6DpgznvQ#t=18</a:t>
            </a:r>
          </a:p>
          <a:p>
            <a:endParaRPr lang="en-CA" dirty="0"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AAB9430D-BA6F-4F10-8971-EC62700CFA03}" type="slidenum">
              <a:rPr lang="en-US">
                <a:effectLst>
                  <a:outerShdw blurRad="38100" dist="38100" dir="2700000" algn="tl">
                    <a:srgbClr val="000000">
                      <a:alpha val="43137"/>
                    </a:srgbClr>
                  </a:outerShdw>
                </a:effectLst>
              </a:rPr>
              <a:pPr algn="ctr">
                <a:defRPr/>
              </a:pPr>
              <a:t>67</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228028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1" dirty="0" smtClean="0">
                <a:solidFill>
                  <a:schemeClr val="bg1"/>
                </a:solidFill>
              </a:rPr>
              <a:t>Marc </a:t>
            </a:r>
            <a:r>
              <a:rPr lang="en-US" i="1" dirty="0" err="1" smtClean="0">
                <a:solidFill>
                  <a:schemeClr val="bg1"/>
                </a:solidFill>
              </a:rPr>
              <a:t>Benioff</a:t>
            </a:r>
            <a:r>
              <a:rPr lang="en-US" i="1" dirty="0" smtClean="0">
                <a:solidFill>
                  <a:schemeClr val="bg1"/>
                </a:solidFill>
              </a:rPr>
              <a:t>, CEO of Salesforce.com, promotes what he calls “the 1 per- cent solution”: 1 percent of the company’s equity, 1 percent of its profits, and 1 percent of its employees’ paid work hours are devoted to philanthropy.</a:t>
            </a:r>
          </a:p>
          <a:p>
            <a:endParaRPr lang="en-US" i="1" dirty="0" smtClean="0">
              <a:solidFill>
                <a:schemeClr val="bg1"/>
              </a:solidFill>
            </a:endParaRPr>
          </a:p>
          <a:p>
            <a:r>
              <a:rPr lang="en-US" i="1" dirty="0" smtClean="0">
                <a:solidFill>
                  <a:schemeClr val="bg1"/>
                </a:solidFill>
              </a:rPr>
              <a:t>Software maker SAS, which has for years  been among the Top 20 in Fortune’s annual list of the 100 best companies to work for, offers a volunteer initiative that lets employees use flexible schedules to take paid time off for projects in the community, or even work in teams with their managers on a volunteer effort during business hours.</a:t>
            </a:r>
            <a:endParaRPr lang="en-US" dirty="0" smtClean="0">
              <a:solidFill>
                <a:schemeClr val="bg1"/>
              </a:solidFill>
            </a:endParaRPr>
          </a:p>
          <a:p>
            <a:endParaRPr lang="en-US" dirty="0" smtClean="0">
              <a:solidFill>
                <a:schemeClr val="bg1"/>
              </a:solidFill>
            </a:endParaRPr>
          </a:p>
          <a:p>
            <a:r>
              <a:rPr lang="en-US" sz="1200" b="0" i="0" kern="1200" dirty="0" smtClean="0">
                <a:solidFill>
                  <a:schemeClr val="tx1"/>
                </a:solidFill>
                <a:effectLst/>
                <a:latin typeface="+mn-lt"/>
                <a:ea typeface="+mn-ea"/>
                <a:cs typeface="+mn-cs"/>
              </a:rPr>
              <a:t>Throughout his career, </a:t>
            </a:r>
            <a:r>
              <a:rPr lang="en-US" sz="1200" b="0" i="0" kern="1200" dirty="0" err="1" smtClean="0">
                <a:solidFill>
                  <a:schemeClr val="tx1"/>
                </a:solidFill>
                <a:effectLst/>
                <a:latin typeface="+mn-lt"/>
                <a:ea typeface="+mn-ea"/>
                <a:cs typeface="+mn-cs"/>
              </a:rPr>
              <a:t>Benioff</a:t>
            </a:r>
            <a:r>
              <a:rPr lang="en-US" sz="1200" b="0" i="0" kern="1200" dirty="0" smtClean="0">
                <a:solidFill>
                  <a:schemeClr val="tx1"/>
                </a:solidFill>
                <a:effectLst/>
                <a:latin typeface="+mn-lt"/>
                <a:ea typeface="+mn-ea"/>
                <a:cs typeface="+mn-cs"/>
              </a:rPr>
              <a:t> has been determined to use information technology to produce positive social change. In July 2000, with Colin Powell in attendance, </a:t>
            </a:r>
            <a:r>
              <a:rPr lang="en-US" sz="1200" b="0" i="0" kern="1200" dirty="0" err="1" smtClean="0">
                <a:solidFill>
                  <a:schemeClr val="tx1"/>
                </a:solidFill>
                <a:effectLst/>
                <a:latin typeface="+mn-lt"/>
                <a:ea typeface="+mn-ea"/>
                <a:cs typeface="+mn-cs"/>
              </a:rPr>
              <a:t>Benioff</a:t>
            </a:r>
            <a:r>
              <a:rPr lang="en-US" sz="1200" b="0" i="0" kern="1200" dirty="0" smtClean="0">
                <a:solidFill>
                  <a:schemeClr val="tx1"/>
                </a:solidFill>
                <a:effectLst/>
                <a:latin typeface="+mn-lt"/>
                <a:ea typeface="+mn-ea"/>
                <a:cs typeface="+mn-cs"/>
              </a:rPr>
              <a:t> launched the salesforce.com/ foundation, a multi-million dollar global philanthropic organization aimed at bridging the digital divide. Pioneering the "1 percent solution" — salesforce.com contributes one percent of profits, equity and employee hours back to the communities it serves — the salesforce.com/foundation has demonstrated the power and impact of integrated philanthropy.</a:t>
            </a:r>
            <a:endParaRPr lang="en-US" dirty="0" smtClean="0">
              <a:solidFill>
                <a:schemeClr val="bg1"/>
              </a:solidFill>
            </a:endParaRPr>
          </a:p>
          <a:p>
            <a:endParaRPr lang="en-US" dirty="0" smtClean="0"/>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40675A16-6924-47B9-B338-4FA31AA332B4}" type="slidenum">
              <a:rPr lang="en-US">
                <a:effectLst>
                  <a:outerShdw blurRad="38100" dist="38100" dir="2700000" algn="tl">
                    <a:srgbClr val="000000">
                      <a:alpha val="43137"/>
                    </a:srgbClr>
                  </a:outerShdw>
                </a:effectLst>
              </a:rPr>
              <a:pPr algn="ctr">
                <a:defRPr/>
              </a:pPr>
              <a:t>68</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52552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b="1" dirty="0" smtClean="0"/>
              <a:t>Who is a Servant Leader:</a:t>
            </a:r>
          </a:p>
        </p:txBody>
      </p:sp>
      <p:sp>
        <p:nvSpPr>
          <p:cNvPr id="4" name="Slide Number Placeholder 3"/>
          <p:cNvSpPr>
            <a:spLocks noGrp="1"/>
          </p:cNvSpPr>
          <p:nvPr>
            <p:ph type="sldNum" sz="quarter" idx="4294967295"/>
          </p:nvPr>
        </p:nvSpPr>
        <p:spPr>
          <a:xfrm>
            <a:off x="3884613" y="8685213"/>
            <a:ext cx="2971800" cy="457200"/>
          </a:xfrm>
          <a:prstGeom prst="rect">
            <a:avLst/>
          </a:prstGeom>
        </p:spPr>
        <p:txBody>
          <a:bodyPr/>
          <a:lstStyle/>
          <a:p>
            <a:pPr algn="ctr">
              <a:defRPr/>
            </a:pPr>
            <a:fld id="{4871EDEF-5389-4A19-A42E-4AB7D8396E36}" type="slidenum">
              <a:rPr lang="en-US">
                <a:effectLst>
                  <a:outerShdw blurRad="38100" dist="38100" dir="2700000" algn="tl">
                    <a:srgbClr val="000000">
                      <a:alpha val="43137"/>
                    </a:srgbClr>
                  </a:outerShdw>
                </a:effectLst>
              </a:rPr>
              <a:pPr algn="ctr">
                <a:defRPr/>
              </a:pPr>
              <a:t>70</a:t>
            </a:fld>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50662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DC248C-E9B8-4620-9340-46907AEC0E80}" type="datetimeFigureOut">
              <a:rPr lang="en-US" smtClean="0"/>
              <a:t>11/19/2015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5B615-C168-4B99-B1D0-6864345E67A0}" type="slidenum">
              <a:rPr lang="en-US" smtClean="0"/>
              <a:t>‹#›</a:t>
            </a:fld>
            <a:endParaRPr lang="en-US"/>
          </a:p>
        </p:txBody>
      </p:sp>
    </p:spTree>
    <p:extLst>
      <p:ext uri="{BB962C8B-B14F-4D97-AF65-F5344CB8AC3E}">
        <p14:creationId xmlns:p14="http://schemas.microsoft.com/office/powerpoint/2010/main" val="3381988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DC248C-E9B8-4620-9340-46907AEC0E80}" type="datetimeFigureOut">
              <a:rPr lang="en-US" smtClean="0"/>
              <a:t>11/19/2015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5B615-C168-4B99-B1D0-6864345E67A0}" type="slidenum">
              <a:rPr lang="en-US" smtClean="0"/>
              <a:t>‹#›</a:t>
            </a:fld>
            <a:endParaRPr lang="en-US"/>
          </a:p>
        </p:txBody>
      </p:sp>
    </p:spTree>
    <p:extLst>
      <p:ext uri="{BB962C8B-B14F-4D97-AF65-F5344CB8AC3E}">
        <p14:creationId xmlns:p14="http://schemas.microsoft.com/office/powerpoint/2010/main" val="4003884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DC248C-E9B8-4620-9340-46907AEC0E80}" type="datetimeFigureOut">
              <a:rPr lang="en-US" smtClean="0"/>
              <a:t>11/19/2015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5B615-C168-4B99-B1D0-6864345E67A0}" type="slidenum">
              <a:rPr lang="en-US" smtClean="0"/>
              <a:t>‹#›</a:t>
            </a:fld>
            <a:endParaRPr lang="en-US"/>
          </a:p>
        </p:txBody>
      </p:sp>
    </p:spTree>
    <p:extLst>
      <p:ext uri="{BB962C8B-B14F-4D97-AF65-F5344CB8AC3E}">
        <p14:creationId xmlns:p14="http://schemas.microsoft.com/office/powerpoint/2010/main" val="2766802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2DC248C-E9B8-4620-9340-46907AEC0E80}" type="datetimeFigureOut">
              <a:rPr lang="en-US" smtClean="0"/>
              <a:t>11/19/2015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E5B615-C168-4B99-B1D0-6864345E67A0}" type="slidenum">
              <a:rPr lang="en-US" smtClean="0"/>
              <a:t>‹#›</a:t>
            </a:fld>
            <a:endParaRPr lang="en-US"/>
          </a:p>
        </p:txBody>
      </p:sp>
    </p:spTree>
    <p:extLst>
      <p:ext uri="{BB962C8B-B14F-4D97-AF65-F5344CB8AC3E}">
        <p14:creationId xmlns:p14="http://schemas.microsoft.com/office/powerpoint/2010/main" val="1036334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DC248C-E9B8-4620-9340-46907AEC0E80}" type="datetimeFigureOut">
              <a:rPr lang="en-US" smtClean="0"/>
              <a:t>11/19/2015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E5B615-C168-4B99-B1D0-6864345E67A0}" type="slidenum">
              <a:rPr lang="en-US" smtClean="0"/>
              <a:t>‹#›</a:t>
            </a:fld>
            <a:endParaRPr lang="en-US"/>
          </a:p>
        </p:txBody>
      </p:sp>
    </p:spTree>
    <p:extLst>
      <p:ext uri="{BB962C8B-B14F-4D97-AF65-F5344CB8AC3E}">
        <p14:creationId xmlns:p14="http://schemas.microsoft.com/office/powerpoint/2010/main" val="3828694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DC248C-E9B8-4620-9340-46907AEC0E80}" type="datetimeFigureOut">
              <a:rPr lang="en-US" smtClean="0"/>
              <a:t>11/19/2015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E5B615-C168-4B99-B1D0-6864345E67A0}" type="slidenum">
              <a:rPr lang="en-US" smtClean="0"/>
              <a:t>‹#›</a:t>
            </a:fld>
            <a:endParaRPr lang="en-US"/>
          </a:p>
        </p:txBody>
      </p:sp>
    </p:spTree>
    <p:extLst>
      <p:ext uri="{BB962C8B-B14F-4D97-AF65-F5344CB8AC3E}">
        <p14:creationId xmlns:p14="http://schemas.microsoft.com/office/powerpoint/2010/main" val="1564658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DC248C-E9B8-4620-9340-46907AEC0E80}" type="datetimeFigureOut">
              <a:rPr lang="en-US" smtClean="0"/>
              <a:t>11/19/2015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E5B615-C168-4B99-B1D0-6864345E67A0}" type="slidenum">
              <a:rPr lang="en-US" smtClean="0"/>
              <a:t>‹#›</a:t>
            </a:fld>
            <a:endParaRPr lang="en-US"/>
          </a:p>
        </p:txBody>
      </p:sp>
    </p:spTree>
    <p:extLst>
      <p:ext uri="{BB962C8B-B14F-4D97-AF65-F5344CB8AC3E}">
        <p14:creationId xmlns:p14="http://schemas.microsoft.com/office/powerpoint/2010/main" val="2396419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DC248C-E9B8-4620-9340-46907AEC0E80}" type="datetimeFigureOut">
              <a:rPr lang="en-US" smtClean="0"/>
              <a:t>11/19/2015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E5B615-C168-4B99-B1D0-6864345E67A0}" type="slidenum">
              <a:rPr lang="en-US" smtClean="0"/>
              <a:t>‹#›</a:t>
            </a:fld>
            <a:endParaRPr lang="en-US"/>
          </a:p>
        </p:txBody>
      </p:sp>
    </p:spTree>
    <p:extLst>
      <p:ext uri="{BB962C8B-B14F-4D97-AF65-F5344CB8AC3E}">
        <p14:creationId xmlns:p14="http://schemas.microsoft.com/office/powerpoint/2010/main" val="2898183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DC248C-E9B8-4620-9340-46907AEC0E80}" type="datetimeFigureOut">
              <a:rPr lang="en-US" smtClean="0"/>
              <a:t>11/19/2015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E5B615-C168-4B99-B1D0-6864345E67A0}" type="slidenum">
              <a:rPr lang="en-US" smtClean="0"/>
              <a:t>‹#›</a:t>
            </a:fld>
            <a:endParaRPr lang="en-US"/>
          </a:p>
        </p:txBody>
      </p:sp>
    </p:spTree>
    <p:extLst>
      <p:ext uri="{BB962C8B-B14F-4D97-AF65-F5344CB8AC3E}">
        <p14:creationId xmlns:p14="http://schemas.microsoft.com/office/powerpoint/2010/main" val="539303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DC248C-E9B8-4620-9340-46907AEC0E80}" type="datetimeFigureOut">
              <a:rPr lang="en-US" smtClean="0"/>
              <a:t>11/19/2015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5B615-C168-4B99-B1D0-6864345E67A0}" type="slidenum">
              <a:rPr lang="en-US" smtClean="0"/>
              <a:t>‹#›</a:t>
            </a:fld>
            <a:endParaRPr lang="en-US"/>
          </a:p>
        </p:txBody>
      </p:sp>
    </p:spTree>
    <p:extLst>
      <p:ext uri="{BB962C8B-B14F-4D97-AF65-F5344CB8AC3E}">
        <p14:creationId xmlns:p14="http://schemas.microsoft.com/office/powerpoint/2010/main" val="2039409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DC248C-E9B8-4620-9340-46907AEC0E80}" type="datetimeFigureOut">
              <a:rPr lang="en-US" smtClean="0"/>
              <a:t>11/19/2015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E5B615-C168-4B99-B1D0-6864345E67A0}" type="slidenum">
              <a:rPr lang="en-US" smtClean="0"/>
              <a:t>‹#›</a:t>
            </a:fld>
            <a:endParaRPr lang="en-US"/>
          </a:p>
        </p:txBody>
      </p:sp>
    </p:spTree>
    <p:extLst>
      <p:ext uri="{BB962C8B-B14F-4D97-AF65-F5344CB8AC3E}">
        <p14:creationId xmlns:p14="http://schemas.microsoft.com/office/powerpoint/2010/main" val="5006659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bg-BG"/>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bg-BG"/>
          </a:p>
        </p:txBody>
      </p:sp>
      <p:sp>
        <p:nvSpPr>
          <p:cNvPr id="4" name="Date Placeholder 3"/>
          <p:cNvSpPr>
            <a:spLocks noGrp="1"/>
          </p:cNvSpPr>
          <p:nvPr>
            <p:ph type="dt" sz="half" idx="10"/>
          </p:nvPr>
        </p:nvSpPr>
        <p:spPr/>
        <p:txBody>
          <a:bodyPr/>
          <a:lstStyle/>
          <a:p>
            <a:fld id="{BD379874-4F13-436B-9B62-3DEB923AE61D}" type="datetimeFigureOut">
              <a:rPr lang="bg-BG" smtClean="0">
                <a:solidFill>
                  <a:prstClr val="black">
                    <a:tint val="75000"/>
                  </a:prstClr>
                </a:solidFill>
              </a:rPr>
              <a:pPr/>
              <a:t>19.11.2015 г.</a:t>
            </a:fld>
            <a:endParaRPr lang="bg-BG">
              <a:solidFill>
                <a:prstClr val="black">
                  <a:tint val="75000"/>
                </a:prstClr>
              </a:solidFill>
            </a:endParaRPr>
          </a:p>
        </p:txBody>
      </p:sp>
      <p:sp>
        <p:nvSpPr>
          <p:cNvPr id="5" name="Footer Placeholder 4"/>
          <p:cNvSpPr>
            <a:spLocks noGrp="1"/>
          </p:cNvSpPr>
          <p:nvPr>
            <p:ph type="ftr" sz="quarter" idx="11"/>
          </p:nvPr>
        </p:nvSpPr>
        <p:spPr/>
        <p:txBody>
          <a:bodyPr/>
          <a:lstStyle/>
          <a:p>
            <a:endParaRPr lang="bg-BG">
              <a:solidFill>
                <a:prstClr val="black">
                  <a:tint val="75000"/>
                </a:prstClr>
              </a:solidFill>
            </a:endParaRPr>
          </a:p>
        </p:txBody>
      </p:sp>
      <p:sp>
        <p:nvSpPr>
          <p:cNvPr id="6" name="Slide Number Placeholder 5"/>
          <p:cNvSpPr>
            <a:spLocks noGrp="1"/>
          </p:cNvSpPr>
          <p:nvPr>
            <p:ph type="sldNum" sz="quarter" idx="12"/>
          </p:nvPr>
        </p:nvSpPr>
        <p:spPr/>
        <p:txBody>
          <a:bodyPr/>
          <a:lstStyle/>
          <a:p>
            <a:fld id="{A2DD60D0-D0BD-49D2-A6BF-539180444B10}" type="slidenum">
              <a:rPr lang="bg-BG" smtClean="0">
                <a:solidFill>
                  <a:prstClr val="black">
                    <a:tint val="75000"/>
                  </a:prstClr>
                </a:solidFill>
              </a:rPr>
              <a:pPr/>
              <a:t>‹#›</a:t>
            </a:fld>
            <a:endParaRPr lang="bg-BG">
              <a:solidFill>
                <a:prstClr val="black">
                  <a:tint val="75000"/>
                </a:prstClr>
              </a:solidFill>
            </a:endParaRPr>
          </a:p>
        </p:txBody>
      </p:sp>
    </p:spTree>
    <p:extLst>
      <p:ext uri="{BB962C8B-B14F-4D97-AF65-F5344CB8AC3E}">
        <p14:creationId xmlns:p14="http://schemas.microsoft.com/office/powerpoint/2010/main" val="17041436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BD379874-4F13-436B-9B62-3DEB923AE61D}" type="datetimeFigureOut">
              <a:rPr lang="bg-BG" smtClean="0">
                <a:solidFill>
                  <a:prstClr val="black">
                    <a:tint val="75000"/>
                  </a:prstClr>
                </a:solidFill>
              </a:rPr>
              <a:pPr/>
              <a:t>19.11.2015 г.</a:t>
            </a:fld>
            <a:endParaRPr lang="bg-BG">
              <a:solidFill>
                <a:prstClr val="black">
                  <a:tint val="75000"/>
                </a:prstClr>
              </a:solidFill>
            </a:endParaRPr>
          </a:p>
        </p:txBody>
      </p:sp>
      <p:sp>
        <p:nvSpPr>
          <p:cNvPr id="5" name="Footer Placeholder 4"/>
          <p:cNvSpPr>
            <a:spLocks noGrp="1"/>
          </p:cNvSpPr>
          <p:nvPr>
            <p:ph type="ftr" sz="quarter" idx="11"/>
          </p:nvPr>
        </p:nvSpPr>
        <p:spPr/>
        <p:txBody>
          <a:bodyPr/>
          <a:lstStyle/>
          <a:p>
            <a:endParaRPr lang="bg-BG">
              <a:solidFill>
                <a:prstClr val="black">
                  <a:tint val="75000"/>
                </a:prstClr>
              </a:solidFill>
            </a:endParaRPr>
          </a:p>
        </p:txBody>
      </p:sp>
      <p:sp>
        <p:nvSpPr>
          <p:cNvPr id="6" name="Slide Number Placeholder 5"/>
          <p:cNvSpPr>
            <a:spLocks noGrp="1"/>
          </p:cNvSpPr>
          <p:nvPr>
            <p:ph type="sldNum" sz="quarter" idx="12"/>
          </p:nvPr>
        </p:nvSpPr>
        <p:spPr/>
        <p:txBody>
          <a:bodyPr/>
          <a:lstStyle/>
          <a:p>
            <a:fld id="{A2DD60D0-D0BD-49D2-A6BF-539180444B10}" type="slidenum">
              <a:rPr lang="bg-BG" smtClean="0">
                <a:solidFill>
                  <a:prstClr val="black">
                    <a:tint val="75000"/>
                  </a:prstClr>
                </a:solidFill>
              </a:rPr>
              <a:pPr/>
              <a:t>‹#›</a:t>
            </a:fld>
            <a:endParaRPr lang="bg-BG">
              <a:solidFill>
                <a:prstClr val="black">
                  <a:tint val="75000"/>
                </a:prstClr>
              </a:solidFill>
            </a:endParaRPr>
          </a:p>
        </p:txBody>
      </p:sp>
    </p:spTree>
    <p:extLst>
      <p:ext uri="{BB962C8B-B14F-4D97-AF65-F5344CB8AC3E}">
        <p14:creationId xmlns:p14="http://schemas.microsoft.com/office/powerpoint/2010/main" val="14892106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bg-BG"/>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379874-4F13-436B-9B62-3DEB923AE61D}" type="datetimeFigureOut">
              <a:rPr lang="bg-BG" smtClean="0">
                <a:solidFill>
                  <a:prstClr val="black">
                    <a:tint val="75000"/>
                  </a:prstClr>
                </a:solidFill>
              </a:rPr>
              <a:pPr/>
              <a:t>19.11.2015 г.</a:t>
            </a:fld>
            <a:endParaRPr lang="bg-BG">
              <a:solidFill>
                <a:prstClr val="black">
                  <a:tint val="75000"/>
                </a:prstClr>
              </a:solidFill>
            </a:endParaRPr>
          </a:p>
        </p:txBody>
      </p:sp>
      <p:sp>
        <p:nvSpPr>
          <p:cNvPr id="5" name="Footer Placeholder 4"/>
          <p:cNvSpPr>
            <a:spLocks noGrp="1"/>
          </p:cNvSpPr>
          <p:nvPr>
            <p:ph type="ftr" sz="quarter" idx="11"/>
          </p:nvPr>
        </p:nvSpPr>
        <p:spPr/>
        <p:txBody>
          <a:bodyPr/>
          <a:lstStyle/>
          <a:p>
            <a:endParaRPr lang="bg-BG">
              <a:solidFill>
                <a:prstClr val="black">
                  <a:tint val="75000"/>
                </a:prstClr>
              </a:solidFill>
            </a:endParaRPr>
          </a:p>
        </p:txBody>
      </p:sp>
      <p:sp>
        <p:nvSpPr>
          <p:cNvPr id="6" name="Slide Number Placeholder 5"/>
          <p:cNvSpPr>
            <a:spLocks noGrp="1"/>
          </p:cNvSpPr>
          <p:nvPr>
            <p:ph type="sldNum" sz="quarter" idx="12"/>
          </p:nvPr>
        </p:nvSpPr>
        <p:spPr/>
        <p:txBody>
          <a:bodyPr/>
          <a:lstStyle/>
          <a:p>
            <a:fld id="{A2DD60D0-D0BD-49D2-A6BF-539180444B10}" type="slidenum">
              <a:rPr lang="bg-BG" smtClean="0">
                <a:solidFill>
                  <a:prstClr val="black">
                    <a:tint val="75000"/>
                  </a:prstClr>
                </a:solidFill>
              </a:rPr>
              <a:pPr/>
              <a:t>‹#›</a:t>
            </a:fld>
            <a:endParaRPr lang="bg-BG">
              <a:solidFill>
                <a:prstClr val="black">
                  <a:tint val="75000"/>
                </a:prstClr>
              </a:solidFill>
            </a:endParaRPr>
          </a:p>
        </p:txBody>
      </p:sp>
    </p:spTree>
    <p:extLst>
      <p:ext uri="{BB962C8B-B14F-4D97-AF65-F5344CB8AC3E}">
        <p14:creationId xmlns:p14="http://schemas.microsoft.com/office/powerpoint/2010/main" val="1789702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Date Placeholder 4"/>
          <p:cNvSpPr>
            <a:spLocks noGrp="1"/>
          </p:cNvSpPr>
          <p:nvPr>
            <p:ph type="dt" sz="half" idx="10"/>
          </p:nvPr>
        </p:nvSpPr>
        <p:spPr/>
        <p:txBody>
          <a:bodyPr/>
          <a:lstStyle/>
          <a:p>
            <a:fld id="{BD379874-4F13-436B-9B62-3DEB923AE61D}" type="datetimeFigureOut">
              <a:rPr lang="bg-BG" smtClean="0">
                <a:solidFill>
                  <a:prstClr val="black">
                    <a:tint val="75000"/>
                  </a:prstClr>
                </a:solidFill>
              </a:rPr>
              <a:pPr/>
              <a:t>19.11.2015 г.</a:t>
            </a:fld>
            <a:endParaRPr lang="bg-BG">
              <a:solidFill>
                <a:prstClr val="black">
                  <a:tint val="75000"/>
                </a:prstClr>
              </a:solidFill>
            </a:endParaRPr>
          </a:p>
        </p:txBody>
      </p:sp>
      <p:sp>
        <p:nvSpPr>
          <p:cNvPr id="6" name="Footer Placeholder 5"/>
          <p:cNvSpPr>
            <a:spLocks noGrp="1"/>
          </p:cNvSpPr>
          <p:nvPr>
            <p:ph type="ftr" sz="quarter" idx="11"/>
          </p:nvPr>
        </p:nvSpPr>
        <p:spPr/>
        <p:txBody>
          <a:bodyPr/>
          <a:lstStyle/>
          <a:p>
            <a:endParaRPr lang="bg-BG">
              <a:solidFill>
                <a:prstClr val="black">
                  <a:tint val="75000"/>
                </a:prstClr>
              </a:solidFill>
            </a:endParaRPr>
          </a:p>
        </p:txBody>
      </p:sp>
      <p:sp>
        <p:nvSpPr>
          <p:cNvPr id="7" name="Slide Number Placeholder 6"/>
          <p:cNvSpPr>
            <a:spLocks noGrp="1"/>
          </p:cNvSpPr>
          <p:nvPr>
            <p:ph type="sldNum" sz="quarter" idx="12"/>
          </p:nvPr>
        </p:nvSpPr>
        <p:spPr/>
        <p:txBody>
          <a:bodyPr/>
          <a:lstStyle/>
          <a:p>
            <a:fld id="{A2DD60D0-D0BD-49D2-A6BF-539180444B10}" type="slidenum">
              <a:rPr lang="bg-BG" smtClean="0">
                <a:solidFill>
                  <a:prstClr val="black">
                    <a:tint val="75000"/>
                  </a:prstClr>
                </a:solidFill>
              </a:rPr>
              <a:pPr/>
              <a:t>‹#›</a:t>
            </a:fld>
            <a:endParaRPr lang="bg-BG">
              <a:solidFill>
                <a:prstClr val="black">
                  <a:tint val="75000"/>
                </a:prstClr>
              </a:solidFill>
            </a:endParaRPr>
          </a:p>
        </p:txBody>
      </p:sp>
    </p:spTree>
    <p:extLst>
      <p:ext uri="{BB962C8B-B14F-4D97-AF65-F5344CB8AC3E}">
        <p14:creationId xmlns:p14="http://schemas.microsoft.com/office/powerpoint/2010/main" val="2889165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bg-BG"/>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7" name="Date Placeholder 6"/>
          <p:cNvSpPr>
            <a:spLocks noGrp="1"/>
          </p:cNvSpPr>
          <p:nvPr>
            <p:ph type="dt" sz="half" idx="10"/>
          </p:nvPr>
        </p:nvSpPr>
        <p:spPr/>
        <p:txBody>
          <a:bodyPr/>
          <a:lstStyle/>
          <a:p>
            <a:fld id="{BD379874-4F13-436B-9B62-3DEB923AE61D}" type="datetimeFigureOut">
              <a:rPr lang="bg-BG" smtClean="0">
                <a:solidFill>
                  <a:prstClr val="black">
                    <a:tint val="75000"/>
                  </a:prstClr>
                </a:solidFill>
              </a:rPr>
              <a:pPr/>
              <a:t>19.11.2015 г.</a:t>
            </a:fld>
            <a:endParaRPr lang="bg-BG">
              <a:solidFill>
                <a:prstClr val="black">
                  <a:tint val="75000"/>
                </a:prstClr>
              </a:solidFill>
            </a:endParaRPr>
          </a:p>
        </p:txBody>
      </p:sp>
      <p:sp>
        <p:nvSpPr>
          <p:cNvPr id="8" name="Footer Placeholder 7"/>
          <p:cNvSpPr>
            <a:spLocks noGrp="1"/>
          </p:cNvSpPr>
          <p:nvPr>
            <p:ph type="ftr" sz="quarter" idx="11"/>
          </p:nvPr>
        </p:nvSpPr>
        <p:spPr/>
        <p:txBody>
          <a:bodyPr/>
          <a:lstStyle/>
          <a:p>
            <a:endParaRPr lang="bg-BG">
              <a:solidFill>
                <a:prstClr val="black">
                  <a:tint val="75000"/>
                </a:prstClr>
              </a:solidFill>
            </a:endParaRPr>
          </a:p>
        </p:txBody>
      </p:sp>
      <p:sp>
        <p:nvSpPr>
          <p:cNvPr id="9" name="Slide Number Placeholder 8"/>
          <p:cNvSpPr>
            <a:spLocks noGrp="1"/>
          </p:cNvSpPr>
          <p:nvPr>
            <p:ph type="sldNum" sz="quarter" idx="12"/>
          </p:nvPr>
        </p:nvSpPr>
        <p:spPr/>
        <p:txBody>
          <a:bodyPr/>
          <a:lstStyle/>
          <a:p>
            <a:fld id="{A2DD60D0-D0BD-49D2-A6BF-539180444B10}" type="slidenum">
              <a:rPr lang="bg-BG" smtClean="0">
                <a:solidFill>
                  <a:prstClr val="black">
                    <a:tint val="75000"/>
                  </a:prstClr>
                </a:solidFill>
              </a:rPr>
              <a:pPr/>
              <a:t>‹#›</a:t>
            </a:fld>
            <a:endParaRPr lang="bg-BG">
              <a:solidFill>
                <a:prstClr val="black">
                  <a:tint val="75000"/>
                </a:prstClr>
              </a:solidFill>
            </a:endParaRPr>
          </a:p>
        </p:txBody>
      </p:sp>
    </p:spTree>
    <p:extLst>
      <p:ext uri="{BB962C8B-B14F-4D97-AF65-F5344CB8AC3E}">
        <p14:creationId xmlns:p14="http://schemas.microsoft.com/office/powerpoint/2010/main" val="163290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Date Placeholder 2"/>
          <p:cNvSpPr>
            <a:spLocks noGrp="1"/>
          </p:cNvSpPr>
          <p:nvPr>
            <p:ph type="dt" sz="half" idx="10"/>
          </p:nvPr>
        </p:nvSpPr>
        <p:spPr/>
        <p:txBody>
          <a:bodyPr/>
          <a:lstStyle/>
          <a:p>
            <a:fld id="{BD379874-4F13-436B-9B62-3DEB923AE61D}" type="datetimeFigureOut">
              <a:rPr lang="bg-BG" smtClean="0">
                <a:solidFill>
                  <a:prstClr val="black">
                    <a:tint val="75000"/>
                  </a:prstClr>
                </a:solidFill>
              </a:rPr>
              <a:pPr/>
              <a:t>19.11.2015 г.</a:t>
            </a:fld>
            <a:endParaRPr lang="bg-BG">
              <a:solidFill>
                <a:prstClr val="black">
                  <a:tint val="75000"/>
                </a:prstClr>
              </a:solidFill>
            </a:endParaRPr>
          </a:p>
        </p:txBody>
      </p:sp>
      <p:sp>
        <p:nvSpPr>
          <p:cNvPr id="4" name="Footer Placeholder 3"/>
          <p:cNvSpPr>
            <a:spLocks noGrp="1"/>
          </p:cNvSpPr>
          <p:nvPr>
            <p:ph type="ftr" sz="quarter" idx="11"/>
          </p:nvPr>
        </p:nvSpPr>
        <p:spPr/>
        <p:txBody>
          <a:bodyPr/>
          <a:lstStyle/>
          <a:p>
            <a:endParaRPr lang="bg-BG">
              <a:solidFill>
                <a:prstClr val="black">
                  <a:tint val="75000"/>
                </a:prstClr>
              </a:solidFill>
            </a:endParaRPr>
          </a:p>
        </p:txBody>
      </p:sp>
      <p:sp>
        <p:nvSpPr>
          <p:cNvPr id="5" name="Slide Number Placeholder 4"/>
          <p:cNvSpPr>
            <a:spLocks noGrp="1"/>
          </p:cNvSpPr>
          <p:nvPr>
            <p:ph type="sldNum" sz="quarter" idx="12"/>
          </p:nvPr>
        </p:nvSpPr>
        <p:spPr/>
        <p:txBody>
          <a:bodyPr/>
          <a:lstStyle/>
          <a:p>
            <a:fld id="{A2DD60D0-D0BD-49D2-A6BF-539180444B10}" type="slidenum">
              <a:rPr lang="bg-BG" smtClean="0">
                <a:solidFill>
                  <a:prstClr val="black">
                    <a:tint val="75000"/>
                  </a:prstClr>
                </a:solidFill>
              </a:rPr>
              <a:pPr/>
              <a:t>‹#›</a:t>
            </a:fld>
            <a:endParaRPr lang="bg-BG">
              <a:solidFill>
                <a:prstClr val="black">
                  <a:tint val="75000"/>
                </a:prstClr>
              </a:solidFill>
            </a:endParaRPr>
          </a:p>
        </p:txBody>
      </p:sp>
    </p:spTree>
    <p:extLst>
      <p:ext uri="{BB962C8B-B14F-4D97-AF65-F5344CB8AC3E}">
        <p14:creationId xmlns:p14="http://schemas.microsoft.com/office/powerpoint/2010/main" val="30074962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379874-4F13-436B-9B62-3DEB923AE61D}" type="datetimeFigureOut">
              <a:rPr lang="bg-BG" smtClean="0">
                <a:solidFill>
                  <a:prstClr val="black">
                    <a:tint val="75000"/>
                  </a:prstClr>
                </a:solidFill>
              </a:rPr>
              <a:pPr/>
              <a:t>19.11.2015 г.</a:t>
            </a:fld>
            <a:endParaRPr lang="bg-BG">
              <a:solidFill>
                <a:prstClr val="black">
                  <a:tint val="75000"/>
                </a:prstClr>
              </a:solidFill>
            </a:endParaRPr>
          </a:p>
        </p:txBody>
      </p:sp>
      <p:sp>
        <p:nvSpPr>
          <p:cNvPr id="3" name="Footer Placeholder 2"/>
          <p:cNvSpPr>
            <a:spLocks noGrp="1"/>
          </p:cNvSpPr>
          <p:nvPr>
            <p:ph type="ftr" sz="quarter" idx="11"/>
          </p:nvPr>
        </p:nvSpPr>
        <p:spPr/>
        <p:txBody>
          <a:bodyPr/>
          <a:lstStyle/>
          <a:p>
            <a:endParaRPr lang="bg-BG">
              <a:solidFill>
                <a:prstClr val="black">
                  <a:tint val="75000"/>
                </a:prstClr>
              </a:solidFill>
            </a:endParaRPr>
          </a:p>
        </p:txBody>
      </p:sp>
      <p:sp>
        <p:nvSpPr>
          <p:cNvPr id="4" name="Slide Number Placeholder 3"/>
          <p:cNvSpPr>
            <a:spLocks noGrp="1"/>
          </p:cNvSpPr>
          <p:nvPr>
            <p:ph type="sldNum" sz="quarter" idx="12"/>
          </p:nvPr>
        </p:nvSpPr>
        <p:spPr/>
        <p:txBody>
          <a:bodyPr/>
          <a:lstStyle/>
          <a:p>
            <a:fld id="{A2DD60D0-D0BD-49D2-A6BF-539180444B10}" type="slidenum">
              <a:rPr lang="bg-BG" smtClean="0">
                <a:solidFill>
                  <a:prstClr val="black">
                    <a:tint val="75000"/>
                  </a:prstClr>
                </a:solidFill>
              </a:rPr>
              <a:pPr/>
              <a:t>‹#›</a:t>
            </a:fld>
            <a:endParaRPr lang="bg-BG">
              <a:solidFill>
                <a:prstClr val="black">
                  <a:tint val="75000"/>
                </a:prstClr>
              </a:solidFill>
            </a:endParaRPr>
          </a:p>
        </p:txBody>
      </p:sp>
    </p:spTree>
    <p:extLst>
      <p:ext uri="{BB962C8B-B14F-4D97-AF65-F5344CB8AC3E}">
        <p14:creationId xmlns:p14="http://schemas.microsoft.com/office/powerpoint/2010/main" val="17422145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bg-BG"/>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379874-4F13-436B-9B62-3DEB923AE61D}" type="datetimeFigureOut">
              <a:rPr lang="bg-BG" smtClean="0">
                <a:solidFill>
                  <a:prstClr val="black">
                    <a:tint val="75000"/>
                  </a:prstClr>
                </a:solidFill>
              </a:rPr>
              <a:pPr/>
              <a:t>19.11.2015 г.</a:t>
            </a:fld>
            <a:endParaRPr lang="bg-BG">
              <a:solidFill>
                <a:prstClr val="black">
                  <a:tint val="75000"/>
                </a:prstClr>
              </a:solidFill>
            </a:endParaRPr>
          </a:p>
        </p:txBody>
      </p:sp>
      <p:sp>
        <p:nvSpPr>
          <p:cNvPr id="6" name="Footer Placeholder 5"/>
          <p:cNvSpPr>
            <a:spLocks noGrp="1"/>
          </p:cNvSpPr>
          <p:nvPr>
            <p:ph type="ftr" sz="quarter" idx="11"/>
          </p:nvPr>
        </p:nvSpPr>
        <p:spPr/>
        <p:txBody>
          <a:bodyPr/>
          <a:lstStyle/>
          <a:p>
            <a:endParaRPr lang="bg-BG">
              <a:solidFill>
                <a:prstClr val="black">
                  <a:tint val="75000"/>
                </a:prstClr>
              </a:solidFill>
            </a:endParaRPr>
          </a:p>
        </p:txBody>
      </p:sp>
      <p:sp>
        <p:nvSpPr>
          <p:cNvPr id="7" name="Slide Number Placeholder 6"/>
          <p:cNvSpPr>
            <a:spLocks noGrp="1"/>
          </p:cNvSpPr>
          <p:nvPr>
            <p:ph type="sldNum" sz="quarter" idx="12"/>
          </p:nvPr>
        </p:nvSpPr>
        <p:spPr/>
        <p:txBody>
          <a:bodyPr/>
          <a:lstStyle/>
          <a:p>
            <a:fld id="{A2DD60D0-D0BD-49D2-A6BF-539180444B10}" type="slidenum">
              <a:rPr lang="bg-BG" smtClean="0">
                <a:solidFill>
                  <a:prstClr val="black">
                    <a:tint val="75000"/>
                  </a:prstClr>
                </a:solidFill>
              </a:rPr>
              <a:pPr/>
              <a:t>‹#›</a:t>
            </a:fld>
            <a:endParaRPr lang="bg-BG">
              <a:solidFill>
                <a:prstClr val="black">
                  <a:tint val="75000"/>
                </a:prstClr>
              </a:solidFill>
            </a:endParaRPr>
          </a:p>
        </p:txBody>
      </p:sp>
    </p:spTree>
    <p:extLst>
      <p:ext uri="{BB962C8B-B14F-4D97-AF65-F5344CB8AC3E}">
        <p14:creationId xmlns:p14="http://schemas.microsoft.com/office/powerpoint/2010/main" val="20355529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bg-BG"/>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bg-BG"/>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379874-4F13-436B-9B62-3DEB923AE61D}" type="datetimeFigureOut">
              <a:rPr lang="bg-BG" smtClean="0">
                <a:solidFill>
                  <a:prstClr val="black">
                    <a:tint val="75000"/>
                  </a:prstClr>
                </a:solidFill>
              </a:rPr>
              <a:pPr/>
              <a:t>19.11.2015 г.</a:t>
            </a:fld>
            <a:endParaRPr lang="bg-BG">
              <a:solidFill>
                <a:prstClr val="black">
                  <a:tint val="75000"/>
                </a:prstClr>
              </a:solidFill>
            </a:endParaRPr>
          </a:p>
        </p:txBody>
      </p:sp>
      <p:sp>
        <p:nvSpPr>
          <p:cNvPr id="6" name="Footer Placeholder 5"/>
          <p:cNvSpPr>
            <a:spLocks noGrp="1"/>
          </p:cNvSpPr>
          <p:nvPr>
            <p:ph type="ftr" sz="quarter" idx="11"/>
          </p:nvPr>
        </p:nvSpPr>
        <p:spPr/>
        <p:txBody>
          <a:bodyPr/>
          <a:lstStyle/>
          <a:p>
            <a:endParaRPr lang="bg-BG">
              <a:solidFill>
                <a:prstClr val="black">
                  <a:tint val="75000"/>
                </a:prstClr>
              </a:solidFill>
            </a:endParaRPr>
          </a:p>
        </p:txBody>
      </p:sp>
      <p:sp>
        <p:nvSpPr>
          <p:cNvPr id="7" name="Slide Number Placeholder 6"/>
          <p:cNvSpPr>
            <a:spLocks noGrp="1"/>
          </p:cNvSpPr>
          <p:nvPr>
            <p:ph type="sldNum" sz="quarter" idx="12"/>
          </p:nvPr>
        </p:nvSpPr>
        <p:spPr/>
        <p:txBody>
          <a:bodyPr/>
          <a:lstStyle/>
          <a:p>
            <a:fld id="{A2DD60D0-D0BD-49D2-A6BF-539180444B10}" type="slidenum">
              <a:rPr lang="bg-BG" smtClean="0">
                <a:solidFill>
                  <a:prstClr val="black">
                    <a:tint val="75000"/>
                  </a:prstClr>
                </a:solidFill>
              </a:rPr>
              <a:pPr/>
              <a:t>‹#›</a:t>
            </a:fld>
            <a:endParaRPr lang="bg-BG">
              <a:solidFill>
                <a:prstClr val="black">
                  <a:tint val="75000"/>
                </a:prstClr>
              </a:solidFill>
            </a:endParaRPr>
          </a:p>
        </p:txBody>
      </p:sp>
    </p:spTree>
    <p:extLst>
      <p:ext uri="{BB962C8B-B14F-4D97-AF65-F5344CB8AC3E}">
        <p14:creationId xmlns:p14="http://schemas.microsoft.com/office/powerpoint/2010/main" val="13468171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BD379874-4F13-436B-9B62-3DEB923AE61D}" type="datetimeFigureOut">
              <a:rPr lang="bg-BG" smtClean="0">
                <a:solidFill>
                  <a:prstClr val="black">
                    <a:tint val="75000"/>
                  </a:prstClr>
                </a:solidFill>
              </a:rPr>
              <a:pPr/>
              <a:t>19.11.2015 г.</a:t>
            </a:fld>
            <a:endParaRPr lang="bg-BG">
              <a:solidFill>
                <a:prstClr val="black">
                  <a:tint val="75000"/>
                </a:prstClr>
              </a:solidFill>
            </a:endParaRPr>
          </a:p>
        </p:txBody>
      </p:sp>
      <p:sp>
        <p:nvSpPr>
          <p:cNvPr id="5" name="Footer Placeholder 4"/>
          <p:cNvSpPr>
            <a:spLocks noGrp="1"/>
          </p:cNvSpPr>
          <p:nvPr>
            <p:ph type="ftr" sz="quarter" idx="11"/>
          </p:nvPr>
        </p:nvSpPr>
        <p:spPr/>
        <p:txBody>
          <a:bodyPr/>
          <a:lstStyle/>
          <a:p>
            <a:endParaRPr lang="bg-BG">
              <a:solidFill>
                <a:prstClr val="black">
                  <a:tint val="75000"/>
                </a:prstClr>
              </a:solidFill>
            </a:endParaRPr>
          </a:p>
        </p:txBody>
      </p:sp>
      <p:sp>
        <p:nvSpPr>
          <p:cNvPr id="6" name="Slide Number Placeholder 5"/>
          <p:cNvSpPr>
            <a:spLocks noGrp="1"/>
          </p:cNvSpPr>
          <p:nvPr>
            <p:ph type="sldNum" sz="quarter" idx="12"/>
          </p:nvPr>
        </p:nvSpPr>
        <p:spPr/>
        <p:txBody>
          <a:bodyPr/>
          <a:lstStyle/>
          <a:p>
            <a:fld id="{A2DD60D0-D0BD-49D2-A6BF-539180444B10}" type="slidenum">
              <a:rPr lang="bg-BG" smtClean="0">
                <a:solidFill>
                  <a:prstClr val="black">
                    <a:tint val="75000"/>
                  </a:prstClr>
                </a:solidFill>
              </a:rPr>
              <a:pPr/>
              <a:t>‹#›</a:t>
            </a:fld>
            <a:endParaRPr lang="bg-BG">
              <a:solidFill>
                <a:prstClr val="black">
                  <a:tint val="75000"/>
                </a:prstClr>
              </a:solidFill>
            </a:endParaRPr>
          </a:p>
        </p:txBody>
      </p:sp>
    </p:spTree>
    <p:extLst>
      <p:ext uri="{BB962C8B-B14F-4D97-AF65-F5344CB8AC3E}">
        <p14:creationId xmlns:p14="http://schemas.microsoft.com/office/powerpoint/2010/main" val="28240290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bg-BG"/>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BD379874-4F13-436B-9B62-3DEB923AE61D}" type="datetimeFigureOut">
              <a:rPr lang="bg-BG" smtClean="0">
                <a:solidFill>
                  <a:prstClr val="black">
                    <a:tint val="75000"/>
                  </a:prstClr>
                </a:solidFill>
              </a:rPr>
              <a:pPr/>
              <a:t>19.11.2015 г.</a:t>
            </a:fld>
            <a:endParaRPr lang="bg-BG">
              <a:solidFill>
                <a:prstClr val="black">
                  <a:tint val="75000"/>
                </a:prstClr>
              </a:solidFill>
            </a:endParaRPr>
          </a:p>
        </p:txBody>
      </p:sp>
      <p:sp>
        <p:nvSpPr>
          <p:cNvPr id="5" name="Footer Placeholder 4"/>
          <p:cNvSpPr>
            <a:spLocks noGrp="1"/>
          </p:cNvSpPr>
          <p:nvPr>
            <p:ph type="ftr" sz="quarter" idx="11"/>
          </p:nvPr>
        </p:nvSpPr>
        <p:spPr/>
        <p:txBody>
          <a:bodyPr/>
          <a:lstStyle/>
          <a:p>
            <a:endParaRPr lang="bg-BG">
              <a:solidFill>
                <a:prstClr val="black">
                  <a:tint val="75000"/>
                </a:prstClr>
              </a:solidFill>
            </a:endParaRPr>
          </a:p>
        </p:txBody>
      </p:sp>
      <p:sp>
        <p:nvSpPr>
          <p:cNvPr id="6" name="Slide Number Placeholder 5"/>
          <p:cNvSpPr>
            <a:spLocks noGrp="1"/>
          </p:cNvSpPr>
          <p:nvPr>
            <p:ph type="sldNum" sz="quarter" idx="12"/>
          </p:nvPr>
        </p:nvSpPr>
        <p:spPr/>
        <p:txBody>
          <a:bodyPr/>
          <a:lstStyle/>
          <a:p>
            <a:fld id="{A2DD60D0-D0BD-49D2-A6BF-539180444B10}" type="slidenum">
              <a:rPr lang="bg-BG" smtClean="0">
                <a:solidFill>
                  <a:prstClr val="black">
                    <a:tint val="75000"/>
                  </a:prstClr>
                </a:solidFill>
              </a:rPr>
              <a:pPr/>
              <a:t>‹#›</a:t>
            </a:fld>
            <a:endParaRPr lang="bg-BG">
              <a:solidFill>
                <a:prstClr val="black">
                  <a:tint val="75000"/>
                </a:prstClr>
              </a:solidFill>
            </a:endParaRPr>
          </a:p>
        </p:txBody>
      </p:sp>
    </p:spTree>
    <p:extLst>
      <p:ext uri="{BB962C8B-B14F-4D97-AF65-F5344CB8AC3E}">
        <p14:creationId xmlns:p14="http://schemas.microsoft.com/office/powerpoint/2010/main" val="3137966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DC248C-E9B8-4620-9340-46907AEC0E80}" type="datetimeFigureOut">
              <a:rPr lang="en-US" smtClean="0"/>
              <a:t>11/19/2015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E5B615-C168-4B99-B1D0-6864345E67A0}" type="slidenum">
              <a:rPr lang="en-US" smtClean="0"/>
              <a:t>‹#›</a:t>
            </a:fld>
            <a:endParaRPr lang="en-US"/>
          </a:p>
        </p:txBody>
      </p:sp>
    </p:spTree>
    <p:extLst>
      <p:ext uri="{BB962C8B-B14F-4D97-AF65-F5344CB8AC3E}">
        <p14:creationId xmlns:p14="http://schemas.microsoft.com/office/powerpoint/2010/main" val="14998441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bg-BG"/>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D379874-4F13-436B-9B62-3DEB923AE61D}" type="datetimeFigureOut">
              <a:rPr lang="bg-BG" smtClean="0">
                <a:solidFill>
                  <a:prstClr val="black">
                    <a:tint val="75000"/>
                  </a:prstClr>
                </a:solidFill>
              </a:rPr>
              <a:pPr/>
              <a:t>19.11.2015 г.</a:t>
            </a:fld>
            <a:endParaRPr lang="bg-BG">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bg-BG">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2DD60D0-D0BD-49D2-A6BF-539180444B10}" type="slidenum">
              <a:rPr lang="bg-BG" smtClean="0">
                <a:solidFill>
                  <a:prstClr val="black">
                    <a:tint val="75000"/>
                  </a:prstClr>
                </a:solidFill>
              </a:rPr>
              <a:pPr/>
              <a:t>‹#›</a:t>
            </a:fld>
            <a:endParaRPr lang="bg-BG">
              <a:solidFill>
                <a:prstClr val="black">
                  <a:tint val="75000"/>
                </a:prstClr>
              </a:solidFill>
            </a:endParaRPr>
          </a:p>
        </p:txBody>
      </p:sp>
    </p:spTree>
    <p:extLst>
      <p:ext uri="{BB962C8B-B14F-4D97-AF65-F5344CB8AC3E}">
        <p14:creationId xmlns:p14="http://schemas.microsoft.com/office/powerpoint/2010/main" val="19806288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bg-BG"/>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png"/><Relationship Id="rId9" Type="http://schemas.openxmlformats.org/officeDocument/2006/relationships/image" Target="../media/image24.png"/></Relationships>
</file>

<file path=ppt/slides/_rels/slide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4.jpe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 Id="rId9"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8.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2.png"/><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9.jpeg"/><Relationship Id="rId7" Type="http://schemas.openxmlformats.org/officeDocument/2006/relationships/image" Target="../media/image6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2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78.jpeg"/><Relationship Id="rId4" Type="http://schemas.openxmlformats.org/officeDocument/2006/relationships/image" Target="../media/image77.jpeg"/></Relationships>
</file>

<file path=ppt/slides/_rels/slide3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84.jpeg"/><Relationship Id="rId5" Type="http://schemas.openxmlformats.org/officeDocument/2006/relationships/image" Target="../media/image83.png"/><Relationship Id="rId4" Type="http://schemas.openxmlformats.org/officeDocument/2006/relationships/image" Target="../media/image82.png"/></Relationships>
</file>

<file path=ppt/slides/_rels/slide3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image" Target="../media/image87.png"/></Relationships>
</file>

<file path=ppt/slides/_rels/slide38.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95.jpeg"/><Relationship Id="rId4" Type="http://schemas.openxmlformats.org/officeDocument/2006/relationships/image" Target="../media/image94.jpeg"/></Relationships>
</file>

<file path=ppt/slides/_rels/slide44.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98.jpeg"/></Relationships>
</file>

<file path=ppt/slides/_rels/slide47.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02.jpeg"/></Relationships>
</file>

<file path=ppt/slides/_rels/slide5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2.xml"/><Relationship Id="rId5" Type="http://schemas.openxmlformats.org/officeDocument/2006/relationships/image" Target="../media/image107.png"/><Relationship Id="rId4" Type="http://schemas.openxmlformats.org/officeDocument/2006/relationships/image" Target="../media/image106.png"/></Relationships>
</file>

<file path=ppt/slides/_rels/slide55.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111.jpeg"/></Relationships>
</file>

<file path=ppt/slides/_rels/slide58.xml.rels><?xml version="1.0" encoding="UTF-8" standalone="yes"?>
<Relationships xmlns="http://schemas.openxmlformats.org/package/2006/relationships"><Relationship Id="rId8" Type="http://schemas.openxmlformats.org/officeDocument/2006/relationships/image" Target="../media/image118.jpeg"/><Relationship Id="rId3" Type="http://schemas.openxmlformats.org/officeDocument/2006/relationships/image" Target="../media/image113.jpeg"/><Relationship Id="rId7" Type="http://schemas.openxmlformats.org/officeDocument/2006/relationships/image" Target="../media/image117.jpeg"/><Relationship Id="rId2" Type="http://schemas.openxmlformats.org/officeDocument/2006/relationships/image" Target="../media/image112.jpeg"/><Relationship Id="rId1" Type="http://schemas.openxmlformats.org/officeDocument/2006/relationships/slideLayout" Target="../slideLayouts/slideLayout2.xml"/><Relationship Id="rId6" Type="http://schemas.openxmlformats.org/officeDocument/2006/relationships/image" Target="../media/image116.jpeg"/><Relationship Id="rId5" Type="http://schemas.openxmlformats.org/officeDocument/2006/relationships/image" Target="../media/image115.jpeg"/><Relationship Id="rId10" Type="http://schemas.openxmlformats.org/officeDocument/2006/relationships/image" Target="../media/image120.jpeg"/><Relationship Id="rId4" Type="http://schemas.openxmlformats.org/officeDocument/2006/relationships/image" Target="../media/image114.jpeg"/><Relationship Id="rId9" Type="http://schemas.openxmlformats.org/officeDocument/2006/relationships/image" Target="../media/image119.jpeg"/></Relationships>
</file>

<file path=ppt/slides/_rels/slide5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129.jpeg"/><Relationship Id="rId3" Type="http://schemas.openxmlformats.org/officeDocument/2006/relationships/image" Target="../media/image124.jpeg"/><Relationship Id="rId7" Type="http://schemas.openxmlformats.org/officeDocument/2006/relationships/image" Target="../media/image128.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27.jpeg"/><Relationship Id="rId5" Type="http://schemas.openxmlformats.org/officeDocument/2006/relationships/image" Target="../media/image126.jpeg"/><Relationship Id="rId4" Type="http://schemas.openxmlformats.org/officeDocument/2006/relationships/image" Target="../media/image125.png"/></Relationships>
</file>

<file path=ppt/slides/_rels/slide64.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jpeg"/><Relationship Id="rId7" Type="http://schemas.openxmlformats.org/officeDocument/2006/relationships/image" Target="../media/image136.jpeg"/><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media/image135.png"/><Relationship Id="rId5" Type="http://schemas.openxmlformats.org/officeDocument/2006/relationships/image" Target="../media/image134.jpeg"/><Relationship Id="rId4" Type="http://schemas.openxmlformats.org/officeDocument/2006/relationships/image" Target="../media/image133.jpeg"/></Relationships>
</file>

<file path=ppt/slides/_rels/slide66.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41.png"/></Relationships>
</file>

<file path=ppt/slides/_rels/slide68.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250"/>
            <a:ext cx="2607972" cy="5143500"/>
          </a:xfrm>
          <a:prstGeom prst="rect">
            <a:avLst/>
          </a:prstGeom>
        </p:spPr>
      </p:pic>
      <p:cxnSp>
        <p:nvCxnSpPr>
          <p:cNvPr id="6" name="Straight Connector 5"/>
          <p:cNvCxnSpPr/>
          <p:nvPr/>
        </p:nvCxnSpPr>
        <p:spPr>
          <a:xfrm flipV="1">
            <a:off x="2614613" y="857251"/>
            <a:ext cx="0" cy="5143500"/>
          </a:xfrm>
          <a:prstGeom prst="line">
            <a:avLst/>
          </a:prstGeom>
          <a:ln w="25400">
            <a:solidFill>
              <a:srgbClr val="91298E"/>
            </a:solidFill>
          </a:ln>
        </p:spPr>
        <p:style>
          <a:lnRef idx="1">
            <a:schemeClr val="accent1"/>
          </a:lnRef>
          <a:fillRef idx="0">
            <a:schemeClr val="accent1"/>
          </a:fillRef>
          <a:effectRef idx="0">
            <a:schemeClr val="accent1"/>
          </a:effectRef>
          <a:fontRef idx="minor">
            <a:schemeClr val="tx1"/>
          </a:fontRef>
        </p:style>
      </p:cxnSp>
      <p:sp>
        <p:nvSpPr>
          <p:cNvPr id="17" name="Title 5"/>
          <p:cNvSpPr txBox="1">
            <a:spLocks/>
          </p:cNvSpPr>
          <p:nvPr/>
        </p:nvSpPr>
        <p:spPr bwMode="auto">
          <a:xfrm>
            <a:off x="2960865" y="928687"/>
            <a:ext cx="6183135" cy="1700213"/>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kern="1200">
                <a:solidFill>
                  <a:schemeClr val="bg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n-US" sz="2700" dirty="0">
                <a:solidFill>
                  <a:srgbClr val="91298E"/>
                </a:solidFill>
                <a:latin typeface="Arial" panose="020B0604020202020204" pitchFamily="34" charset="0"/>
                <a:cs typeface="Arial" panose="020B0604020202020204" pitchFamily="34" charset="0"/>
              </a:rPr>
              <a:t>Next Generation Project Managers: Success Tips for </a:t>
            </a:r>
          </a:p>
          <a:p>
            <a:pPr algn="l"/>
            <a:r>
              <a:rPr lang="en-US" sz="2700" dirty="0">
                <a:solidFill>
                  <a:srgbClr val="91298E"/>
                </a:solidFill>
                <a:latin typeface="Arial" panose="020B0604020202020204" pitchFamily="34" charset="0"/>
                <a:cs typeface="Arial" panose="020B0604020202020204" pitchFamily="34" charset="0"/>
              </a:rPr>
              <a:t>Getting Ahead and Working Together</a:t>
            </a:r>
          </a:p>
        </p:txBody>
      </p:sp>
      <p:sp>
        <p:nvSpPr>
          <p:cNvPr id="18" name="Subtitle 6"/>
          <p:cNvSpPr txBox="1">
            <a:spLocks/>
          </p:cNvSpPr>
          <p:nvPr/>
        </p:nvSpPr>
        <p:spPr bwMode="auto">
          <a:xfrm>
            <a:off x="2960865" y="4922044"/>
            <a:ext cx="5147291" cy="638175"/>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sz="1800" dirty="0" err="1">
                <a:solidFill>
                  <a:srgbClr val="A66CAC"/>
                </a:solidFill>
                <a:latin typeface="Arial" panose="020B0604020202020204" pitchFamily="34" charset="0"/>
                <a:cs typeface="Arial" panose="020B0604020202020204" pitchFamily="34" charset="0"/>
              </a:rPr>
              <a:t>Kamil</a:t>
            </a:r>
            <a:r>
              <a:rPr lang="en-US" sz="1800" dirty="0">
                <a:solidFill>
                  <a:srgbClr val="A66CAC"/>
                </a:solidFill>
                <a:latin typeface="Arial" panose="020B0604020202020204" pitchFamily="34" charset="0"/>
                <a:cs typeface="Arial" panose="020B0604020202020204" pitchFamily="34" charset="0"/>
              </a:rPr>
              <a:t> </a:t>
            </a:r>
            <a:r>
              <a:rPr lang="en-US" sz="1800" dirty="0" err="1">
                <a:solidFill>
                  <a:srgbClr val="A66CAC"/>
                </a:solidFill>
                <a:latin typeface="Arial" panose="020B0604020202020204" pitchFamily="34" charset="0"/>
                <a:cs typeface="Arial" panose="020B0604020202020204" pitchFamily="34" charset="0"/>
              </a:rPr>
              <a:t>Mroz</a:t>
            </a:r>
            <a:endParaRPr lang="en-US" sz="1800" dirty="0">
              <a:solidFill>
                <a:srgbClr val="A66CAC"/>
              </a:solidFill>
              <a:latin typeface="Arial" panose="020B0604020202020204" pitchFamily="34" charset="0"/>
              <a:cs typeface="Arial" panose="020B0604020202020204" pitchFamily="34" charset="0"/>
            </a:endParaRPr>
          </a:p>
          <a:p>
            <a:pPr algn="l">
              <a:defRPr/>
            </a:pPr>
            <a:r>
              <a:rPr lang="en-US" sz="1500" dirty="0">
                <a:solidFill>
                  <a:srgbClr val="A66CAC"/>
                </a:solidFill>
                <a:latin typeface="Arial" panose="020B0604020202020204" pitchFamily="34" charset="0"/>
                <a:cs typeface="Arial" panose="020B0604020202020204" pitchFamily="34" charset="0"/>
              </a:rPr>
              <a:t>Managing Director, European Centre for Project Excellence</a:t>
            </a:r>
          </a:p>
          <a:p>
            <a:pPr>
              <a:defRPr/>
            </a:pPr>
            <a:endParaRPr lang="en-US" sz="2400" dirty="0">
              <a:solidFill>
                <a:sysClr val="windowText" lastClr="000000">
                  <a:tint val="75000"/>
                </a:sysClr>
              </a:solidFill>
            </a:endParaRPr>
          </a:p>
          <a:p>
            <a:pPr>
              <a:defRPr/>
            </a:pPr>
            <a:endParaRPr lang="en-US" sz="2400" dirty="0">
              <a:solidFill>
                <a:sysClr val="windowText" lastClr="000000">
                  <a:tint val="75000"/>
                </a:sysClr>
              </a:solidFill>
            </a:endParaRPr>
          </a:p>
        </p:txBody>
      </p:sp>
      <p:sp>
        <p:nvSpPr>
          <p:cNvPr id="19" name="Date Placeholder 3"/>
          <p:cNvSpPr txBox="1">
            <a:spLocks/>
          </p:cNvSpPr>
          <p:nvPr/>
        </p:nvSpPr>
        <p:spPr>
          <a:xfrm>
            <a:off x="7372350" y="5560219"/>
            <a:ext cx="1600200" cy="273844"/>
          </a:xfrm>
          <a:prstGeom prst="rect">
            <a:avLst/>
          </a:prstGeom>
        </p:spPr>
        <p:txBody>
          <a:bodyPr vert="horz" lIns="68580" tIns="34290" rIns="68580" bIns="34290" rtlCol="0" anchor="ctr"/>
          <a:lstStyle>
            <a:defPPr>
              <a:defRPr lang="en-US"/>
            </a:defPPr>
            <a:lvl1pPr algn="l" rtl="0" fontAlgn="auto">
              <a:spcBef>
                <a:spcPts val="0"/>
              </a:spcBef>
              <a:spcAft>
                <a:spcPts val="0"/>
              </a:spcAft>
              <a:defRPr sz="1200" kern="1200">
                <a:solidFill>
                  <a:schemeClr val="tx1">
                    <a:tint val="75000"/>
                  </a:schemeClr>
                </a:solidFill>
                <a:latin typeface="+mn-lt"/>
                <a:ea typeface="+mn-ea"/>
                <a:cs typeface="+mn-cs"/>
              </a:defRPr>
            </a:lvl1pPr>
            <a:lvl2pPr marL="457200" algn="ctr" rtl="0" fontAlgn="base">
              <a:spcBef>
                <a:spcPct val="0"/>
              </a:spcBef>
              <a:spcAft>
                <a:spcPct val="0"/>
              </a:spcAft>
              <a:defRPr kern="1200">
                <a:solidFill>
                  <a:schemeClr val="tx1"/>
                </a:solidFill>
                <a:latin typeface="Arial" charset="0"/>
                <a:ea typeface="+mn-ea"/>
                <a:cs typeface="Arial" charset="0"/>
              </a:defRPr>
            </a:lvl2pPr>
            <a:lvl3pPr marL="914400" algn="ctr" rtl="0" fontAlgn="base">
              <a:spcBef>
                <a:spcPct val="0"/>
              </a:spcBef>
              <a:spcAft>
                <a:spcPct val="0"/>
              </a:spcAft>
              <a:defRPr kern="1200">
                <a:solidFill>
                  <a:schemeClr val="tx1"/>
                </a:solidFill>
                <a:latin typeface="Arial" charset="0"/>
                <a:ea typeface="+mn-ea"/>
                <a:cs typeface="Arial" charset="0"/>
              </a:defRPr>
            </a:lvl3pPr>
            <a:lvl4pPr marL="1371600" algn="ctr" rtl="0" fontAlgn="base">
              <a:spcBef>
                <a:spcPct val="0"/>
              </a:spcBef>
              <a:spcAft>
                <a:spcPct val="0"/>
              </a:spcAft>
              <a:defRPr kern="1200">
                <a:solidFill>
                  <a:schemeClr val="tx1"/>
                </a:solidFill>
                <a:latin typeface="Arial" charset="0"/>
                <a:ea typeface="+mn-ea"/>
                <a:cs typeface="Arial" charset="0"/>
              </a:defRPr>
            </a:lvl4pPr>
            <a:lvl5pPr marL="1828800" algn="ctr"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lgn="r">
              <a:defRPr/>
            </a:pPr>
            <a:r>
              <a:rPr lang="bg-BG" sz="900" dirty="0">
                <a:solidFill>
                  <a:srgbClr val="91298E"/>
                </a:solidFill>
                <a:latin typeface="Arial" panose="020B0604020202020204" pitchFamily="34" charset="0"/>
                <a:cs typeface="Arial" panose="020B0604020202020204" pitchFamily="34" charset="0"/>
              </a:rPr>
              <a:t>20</a:t>
            </a:r>
            <a:r>
              <a:rPr lang="en-US" sz="900" dirty="0">
                <a:solidFill>
                  <a:srgbClr val="91298E"/>
                </a:solidFill>
                <a:latin typeface="Arial" panose="020B0604020202020204" pitchFamily="34" charset="0"/>
                <a:cs typeface="Arial" panose="020B0604020202020204" pitchFamily="34" charset="0"/>
              </a:rPr>
              <a:t> November 201</a:t>
            </a:r>
            <a:r>
              <a:rPr lang="bg-BG" sz="900" dirty="0">
                <a:solidFill>
                  <a:srgbClr val="91298E"/>
                </a:solidFill>
                <a:latin typeface="Arial" panose="020B0604020202020204" pitchFamily="34" charset="0"/>
                <a:cs typeface="Arial" panose="020B0604020202020204" pitchFamily="34" charset="0"/>
              </a:rPr>
              <a:t>5</a:t>
            </a:r>
            <a:endParaRPr lang="en-US" sz="900" dirty="0">
              <a:solidFill>
                <a:srgbClr val="91298E"/>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3045496" y="3374469"/>
            <a:ext cx="1417500" cy="1440180"/>
          </a:xfrm>
          <a:prstGeom prst="rect">
            <a:avLst/>
          </a:prstGeom>
        </p:spPr>
      </p:pic>
    </p:spTree>
    <p:extLst>
      <p:ext uri="{BB962C8B-B14F-4D97-AF65-F5344CB8AC3E}">
        <p14:creationId xmlns:p14="http://schemas.microsoft.com/office/powerpoint/2010/main" val="40300077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protecsinc.com/wp-content/uploads/2013/03/2342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 y="4419600"/>
            <a:ext cx="3200242" cy="22806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194" name="Title 1"/>
          <p:cNvSpPr>
            <a:spLocks noGrp="1"/>
          </p:cNvSpPr>
          <p:nvPr>
            <p:ph type="title"/>
          </p:nvPr>
        </p:nvSpPr>
        <p:spPr>
          <a:xfrm>
            <a:off x="496888" y="41275"/>
            <a:ext cx="7886700" cy="995363"/>
          </a:xfrm>
        </p:spPr>
        <p:txBody>
          <a:bodyPr/>
          <a:lstStyle/>
          <a:p>
            <a:r>
              <a:rPr lang="en-US" b="1" dirty="0" smtClean="0">
                <a:solidFill>
                  <a:srgbClr val="00ADED"/>
                </a:solidFill>
                <a:effectLst>
                  <a:outerShdw blurRad="38100" dist="38100" dir="2700000" algn="tl">
                    <a:srgbClr val="000000">
                      <a:alpha val="43137"/>
                    </a:srgbClr>
                  </a:outerShdw>
                </a:effectLst>
              </a:rPr>
              <a:t>Who am I</a:t>
            </a:r>
            <a:endParaRPr lang="en-CA" b="1" dirty="0" smtClean="0">
              <a:solidFill>
                <a:srgbClr val="00ADED"/>
              </a:solidFill>
              <a:effectLst>
                <a:outerShdw blurRad="38100" dist="38100" dir="2700000" algn="tl">
                  <a:srgbClr val="000000">
                    <a:alpha val="43137"/>
                  </a:srgbClr>
                </a:outerShdw>
              </a:effectLst>
            </a:endParaRPr>
          </a:p>
        </p:txBody>
      </p:sp>
      <p:sp>
        <p:nvSpPr>
          <p:cNvPr id="819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144686B4-A94D-4C31-91DB-B8B1E4C69D19}" type="slidenum">
              <a:rPr lang="en-US">
                <a:latin typeface="Times New Roman" panose="02020603050405020304" pitchFamily="18" charset="0"/>
              </a:rPr>
              <a:pPr algn="r"/>
              <a:t>2</a:t>
            </a:fld>
            <a:endParaRPr lang="en-US">
              <a:latin typeface="Times New Roman" panose="02020603050405020304" pitchFamily="18" charset="0"/>
            </a:endParaRPr>
          </a:p>
        </p:txBody>
      </p:sp>
      <p:sp>
        <p:nvSpPr>
          <p:cNvPr id="5" name="Content Placeholder 2"/>
          <p:cNvSpPr txBox="1">
            <a:spLocks/>
          </p:cNvSpPr>
          <p:nvPr/>
        </p:nvSpPr>
        <p:spPr bwMode="auto">
          <a:xfrm>
            <a:off x="1887538" y="1635125"/>
            <a:ext cx="5600700" cy="259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algn="ctr">
              <a:spcBef>
                <a:spcPct val="20000"/>
              </a:spcBef>
              <a:buFontTx/>
              <a:buChar char="•"/>
              <a:defRPr/>
            </a:pPr>
            <a:endParaRPr lang="en-US" altLang="en-US" sz="1200">
              <a:effectLst>
                <a:outerShdw blurRad="38100" dist="38100" dir="2700000" algn="tl">
                  <a:srgbClr val="000000">
                    <a:alpha val="43137"/>
                  </a:srgbClr>
                </a:outerShdw>
              </a:effectLst>
            </a:endParaRPr>
          </a:p>
        </p:txBody>
      </p:sp>
      <p:pic>
        <p:nvPicPr>
          <p:cNvPr id="6" name="Picture 2" descr="http://becomingmadame.files.wordpress.com/2012/02/expat.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43200" y="1524000"/>
            <a:ext cx="3824816" cy="22723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7" name="Picture 4" descr="http://tricofoundation.ca/wordpress/wp-content/uploads/2012/06/GoCANAD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9875" y="709612"/>
            <a:ext cx="2078284" cy="1956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http://www.capricorn1.co.uk/images/Poland_EU_BB.png"/>
          <p:cNvPicPr>
            <a:picLocks noChangeAspect="1" noChangeArrowheads="1"/>
          </p:cNvPicPr>
          <p:nvPr/>
        </p:nvPicPr>
        <p:blipFill>
          <a:blip r:embed="rId6"/>
          <a:srcRect/>
          <a:stretch>
            <a:fillRect/>
          </a:stretch>
        </p:blipFill>
        <p:spPr bwMode="auto">
          <a:xfrm>
            <a:off x="6856413" y="552450"/>
            <a:ext cx="1795462" cy="14795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http://www.foreignaffairs.com/files/images/BSIS-Logo-Blue_0.jpg"/>
          <p:cNvPicPr>
            <a:picLocks noChangeAspect="1" noChangeArrowheads="1"/>
          </p:cNvPicPr>
          <p:nvPr/>
        </p:nvPicPr>
        <p:blipFill>
          <a:blip r:embed="rId7"/>
          <a:srcRect/>
          <a:stretch>
            <a:fillRect/>
          </a:stretch>
        </p:blipFill>
        <p:spPr bwMode="auto">
          <a:xfrm>
            <a:off x="94149" y="3140968"/>
            <a:ext cx="2533635" cy="7245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4" descr="http://aulavirtual.web44.net/aulavirtual/aulavirtual/jpg/bandera_venezuela_y_nombre.gif"/>
          <p:cNvPicPr>
            <a:picLocks noChangeAspect="1" noChangeArrowheads="1"/>
          </p:cNvPicPr>
          <p:nvPr/>
        </p:nvPicPr>
        <p:blipFill>
          <a:blip r:embed="rId8"/>
          <a:srcRect/>
          <a:stretch>
            <a:fillRect/>
          </a:stretch>
        </p:blipFill>
        <p:spPr bwMode="auto">
          <a:xfrm>
            <a:off x="6660232" y="3007568"/>
            <a:ext cx="2364759" cy="14295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descr="https://encrypted-tbn2.gstatic.com/images?q=tbn:ANd9GcQCHb7541FSSAa3-Wj-rUN-exzsMgF48VaXTDupu1NWOcPZUCOtJg"/>
          <p:cNvPicPr>
            <a:picLocks noChangeAspect="1" noChangeArrowheads="1"/>
          </p:cNvPicPr>
          <p:nvPr/>
        </p:nvPicPr>
        <p:blipFill>
          <a:blip r:embed="rId9"/>
          <a:srcRect/>
          <a:stretch>
            <a:fillRect/>
          </a:stretch>
        </p:blipFill>
        <p:spPr bwMode="auto">
          <a:xfrm>
            <a:off x="6819790" y="5373255"/>
            <a:ext cx="1963738" cy="13081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3" name="Picture 12" descr="http://thehelpfulengineer.com/wp-content/uploads/2011/01/helpful_engineer_small.jpg"/>
          <p:cNvPicPr>
            <a:picLocks noChangeAspect="1" noChangeArrowheads="1"/>
          </p:cNvPicPr>
          <p:nvPr/>
        </p:nvPicPr>
        <p:blipFill rotWithShape="1">
          <a:blip r:embed="rId10"/>
          <a:srcRect b="2508"/>
          <a:stretch/>
        </p:blipFill>
        <p:spPr bwMode="auto">
          <a:xfrm>
            <a:off x="3232743" y="1126391"/>
            <a:ext cx="2454275" cy="48625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13345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499"/>
                                          </p:stCondLst>
                                        </p:cTn>
                                        <p:tgtEl>
                                          <p:spTgt spid="7"/>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2"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1+#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122"/>
                                        </p:tgtEl>
                                        <p:attrNameLst>
                                          <p:attrName>style.visibility</p:attrName>
                                        </p:attrNameLst>
                                      </p:cBhvr>
                                      <p:to>
                                        <p:strVal val="visible"/>
                                      </p:to>
                                    </p:set>
                                    <p:anim calcmode="lin" valueType="num">
                                      <p:cBhvr additive="base">
                                        <p:cTn id="37" dur="500" fill="hold"/>
                                        <p:tgtEl>
                                          <p:spTgt spid="5122"/>
                                        </p:tgtEl>
                                        <p:attrNameLst>
                                          <p:attrName>ppt_x</p:attrName>
                                        </p:attrNameLst>
                                      </p:cBhvr>
                                      <p:tavLst>
                                        <p:tav tm="0">
                                          <p:val>
                                            <p:strVal val="#ppt_x"/>
                                          </p:val>
                                        </p:tav>
                                        <p:tav tm="100000">
                                          <p:val>
                                            <p:strVal val="#ppt_x"/>
                                          </p:val>
                                        </p:tav>
                                      </p:tavLst>
                                    </p:anim>
                                    <p:anim calcmode="lin" valueType="num">
                                      <p:cBhvr additive="base">
                                        <p:cTn id="38"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5C4CF606-60B1-4414-AB62-841B5DE9E77A}" type="slidenum">
              <a:rPr lang="en-US">
                <a:latin typeface="Times New Roman" panose="02020603050405020304" pitchFamily="18" charset="0"/>
              </a:rPr>
              <a:pPr algn="r"/>
              <a:t>3</a:t>
            </a:fld>
            <a:endParaRPr lang="en-US">
              <a:latin typeface="Times New Roman" panose="02020603050405020304" pitchFamily="18" charset="0"/>
            </a:endParaRPr>
          </a:p>
        </p:txBody>
      </p:sp>
      <p:pic>
        <p:nvPicPr>
          <p:cNvPr id="12291"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0"/>
            <a:ext cx="8604250"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rotWithShape="1">
          <a:blip r:embed="rId4"/>
          <a:srcRect t="1513" r="2273"/>
          <a:stretch/>
        </p:blipFill>
        <p:spPr>
          <a:xfrm>
            <a:off x="26276" y="1643063"/>
            <a:ext cx="2322512" cy="3516312"/>
          </a:xfrm>
          <a:prstGeom prst="rect">
            <a:avLst/>
          </a:prstGeom>
          <a:ln>
            <a:noFill/>
          </a:ln>
          <a:effectLst>
            <a:outerShdw blurRad="292100" dist="139700" dir="2700000" algn="tl" rotWithShape="0">
              <a:srgbClr val="333333">
                <a:alpha val="65000"/>
              </a:srgbClr>
            </a:outerShdw>
          </a:effectLst>
        </p:spPr>
      </p:pic>
      <p:pic>
        <p:nvPicPr>
          <p:cNvPr id="5" name="Picture 6" descr="https://scontent-a-fra.xx.fbcdn.net/hphotos-xfa1/v/t1.0-9/10580000_10100938530585196_7359562532567350889_n.jpg?oh=fd4458ed6e42f3aa475a99f470010f3d&amp;oe=554616A7"/>
          <p:cNvPicPr>
            <a:picLocks noChangeAspect="1" noChangeArrowheads="1"/>
          </p:cNvPicPr>
          <p:nvPr/>
        </p:nvPicPr>
        <p:blipFill>
          <a:blip r:embed="rId5"/>
          <a:srcRect/>
          <a:stretch>
            <a:fillRect/>
          </a:stretch>
        </p:blipFill>
        <p:spPr bwMode="auto">
          <a:xfrm>
            <a:off x="2643188" y="201613"/>
            <a:ext cx="3668712" cy="27511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12" descr="https://fbcdn-sphotos-h-a.akamaihd.net/hphotos-ak-xpa1/v/t1.0-9/10269555_711260408953888_1869295250887937359_n.jpg?oh=08c035eac67891bbbfdc128bb33eb00a&amp;oe=5543D814&amp;__gda__=1430673836_3b5d6689448e45f17b9659bdfa9594ba"/>
          <p:cNvPicPr>
            <a:picLocks noChangeAspect="1" noChangeArrowheads="1"/>
          </p:cNvPicPr>
          <p:nvPr/>
        </p:nvPicPr>
        <p:blipFill>
          <a:blip r:embed="rId6"/>
          <a:srcRect/>
          <a:stretch>
            <a:fillRect/>
          </a:stretch>
        </p:blipFill>
        <p:spPr bwMode="auto">
          <a:xfrm>
            <a:off x="2827338" y="3724275"/>
            <a:ext cx="3486150" cy="2870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9896" y="1643063"/>
            <a:ext cx="2517318" cy="3339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64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1+#ppt_w/2"/>
                                          </p:val>
                                        </p:tav>
                                        <p:tav tm="100000">
                                          <p:val>
                                            <p:strVal val="#ppt_x"/>
                                          </p:val>
                                        </p:tav>
                                      </p:tavLst>
                                    </p:anim>
                                    <p:anim calcmode="lin" valueType="num">
                                      <p:cBhvr additive="base">
                                        <p:cTn id="14"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300038"/>
            <a:ext cx="6923088" cy="777875"/>
          </a:xfrm>
        </p:spPr>
        <p:txBody>
          <a:bodyPr/>
          <a:lstStyle/>
          <a:p>
            <a:r>
              <a:rPr lang="en-US" sz="4500" b="1" dirty="0" smtClean="0">
                <a:solidFill>
                  <a:srgbClr val="00ADED"/>
                </a:solidFill>
                <a:effectLst>
                  <a:outerShdw blurRad="38100" dist="38100" dir="2700000" algn="tl">
                    <a:srgbClr val="000000">
                      <a:alpha val="43137"/>
                    </a:srgbClr>
                  </a:outerShdw>
                </a:effectLst>
              </a:rPr>
              <a:t>Setting the Scene….</a:t>
            </a:r>
            <a:endParaRPr lang="en-CA" sz="4500" b="1" dirty="0" smtClean="0">
              <a:solidFill>
                <a:srgbClr val="00ADED"/>
              </a:solidFill>
              <a:effectLst>
                <a:outerShdw blurRad="38100" dist="38100" dir="2700000" algn="tl">
                  <a:srgbClr val="000000">
                    <a:alpha val="43137"/>
                  </a:srgbClr>
                </a:outerShdw>
              </a:effectLst>
            </a:endParaRPr>
          </a:p>
        </p:txBody>
      </p:sp>
      <p:sp>
        <p:nvSpPr>
          <p:cNvPr id="1638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C883BE01-645E-439A-AC3C-3AB31C914B7C}" type="slidenum">
              <a:rPr lang="en-US">
                <a:latin typeface="Times New Roman" panose="02020603050405020304" pitchFamily="18" charset="0"/>
              </a:rPr>
              <a:pPr algn="r"/>
              <a:t>4</a:t>
            </a:fld>
            <a:endParaRPr lang="en-US">
              <a:latin typeface="Times New Roman" panose="02020603050405020304" pitchFamily="18" charset="0"/>
            </a:endParaRPr>
          </a:p>
        </p:txBody>
      </p:sp>
      <p:pic>
        <p:nvPicPr>
          <p:cNvPr id="10242" name="Picture 2" descr="http://www.newavenergy.com/img/ti-1-305-1_907.png"/>
          <p:cNvPicPr>
            <a:picLocks noChangeAspect="1" noChangeArrowheads="1"/>
          </p:cNvPicPr>
          <p:nvPr/>
        </p:nvPicPr>
        <p:blipFill>
          <a:blip r:embed="rId3"/>
          <a:srcRect/>
          <a:stretch>
            <a:fillRect/>
          </a:stretch>
        </p:blipFill>
        <p:spPr bwMode="auto">
          <a:xfrm>
            <a:off x="0" y="1268413"/>
            <a:ext cx="9144000" cy="6330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4976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15A5DA82-5973-4009-9B54-34953E748057}" type="slidenum">
              <a:rPr lang="en-US">
                <a:latin typeface="Times New Roman" panose="02020603050405020304" pitchFamily="18" charset="0"/>
              </a:rPr>
              <a:pPr algn="r"/>
              <a:t>5</a:t>
            </a:fld>
            <a:endParaRPr lang="en-US">
              <a:latin typeface="Times New Roman" panose="02020603050405020304" pitchFamily="18" charset="0"/>
            </a:endParaRPr>
          </a:p>
        </p:txBody>
      </p:sp>
      <p:sp>
        <p:nvSpPr>
          <p:cNvPr id="2" name="Title 1"/>
          <p:cNvSpPr>
            <a:spLocks noGrp="1"/>
          </p:cNvSpPr>
          <p:nvPr>
            <p:ph type="title"/>
          </p:nvPr>
        </p:nvSpPr>
        <p:spPr/>
        <p:txBody>
          <a:bodyPr/>
          <a:lstStyle/>
          <a:p>
            <a:endParaRPr lang="en-US"/>
          </a:p>
        </p:txBody>
      </p:sp>
      <p:pic>
        <p:nvPicPr>
          <p:cNvPr id="3076" name="Picture 4" descr="http://www3.imperial.ac.uk/newseventsimages?p_image_type=mainnews2012&amp;p_image_id=182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568" y="0"/>
            <a:ext cx="9918595"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txBox="1">
            <a:spLocks/>
          </p:cNvSpPr>
          <p:nvPr/>
        </p:nvSpPr>
        <p:spPr>
          <a:xfrm>
            <a:off x="35496" y="274638"/>
            <a:ext cx="8496944"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3700" b="1" smtClean="0">
                <a:solidFill>
                  <a:schemeClr val="bg1"/>
                </a:solidFill>
                <a:effectLst>
                  <a:outerShdw blurRad="38100" dist="38100" dir="2700000" algn="tl">
                    <a:srgbClr val="000000">
                      <a:alpha val="43137"/>
                    </a:srgbClr>
                  </a:outerShdw>
                </a:effectLst>
              </a:rPr>
              <a:t>Characteristics of the 21</a:t>
            </a:r>
            <a:r>
              <a:rPr lang="en-US" sz="3700" b="1" baseline="30000" smtClean="0">
                <a:solidFill>
                  <a:schemeClr val="bg1"/>
                </a:solidFill>
                <a:effectLst>
                  <a:outerShdw blurRad="38100" dist="38100" dir="2700000" algn="tl">
                    <a:srgbClr val="000000">
                      <a:alpha val="43137"/>
                    </a:srgbClr>
                  </a:outerShdw>
                </a:effectLst>
              </a:rPr>
              <a:t>st</a:t>
            </a:r>
            <a:r>
              <a:rPr lang="en-US" sz="3700" b="1" smtClean="0">
                <a:solidFill>
                  <a:schemeClr val="bg1"/>
                </a:solidFill>
                <a:effectLst>
                  <a:outerShdw blurRad="38100" dist="38100" dir="2700000" algn="tl">
                    <a:srgbClr val="000000">
                      <a:alpha val="43137"/>
                    </a:srgbClr>
                  </a:outerShdw>
                </a:effectLst>
              </a:rPr>
              <a:t> Century</a:t>
            </a:r>
            <a:endParaRPr lang="en-CA" sz="37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6711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5956" y="1678433"/>
            <a:ext cx="7886700" cy="4351338"/>
          </a:xfrm>
        </p:spPr>
        <p:txBody>
          <a:bodyPr/>
          <a:lstStyle/>
          <a:p>
            <a:r>
              <a:rPr lang="en-US" sz="3500" dirty="0">
                <a:solidFill>
                  <a:srgbClr val="00ADED"/>
                </a:solidFill>
              </a:rPr>
              <a:t>Diversity </a:t>
            </a:r>
          </a:p>
          <a:p>
            <a:r>
              <a:rPr lang="en-US" sz="3500" dirty="0">
                <a:solidFill>
                  <a:srgbClr val="00ADED"/>
                </a:solidFill>
              </a:rPr>
              <a:t>Ambiguity</a:t>
            </a:r>
          </a:p>
          <a:p>
            <a:r>
              <a:rPr lang="en-US" sz="3500" dirty="0" smtClean="0">
                <a:solidFill>
                  <a:srgbClr val="00ADED"/>
                </a:solidFill>
              </a:rPr>
              <a:t>Complexity</a:t>
            </a:r>
          </a:p>
          <a:p>
            <a:r>
              <a:rPr lang="en-US" sz="3500" dirty="0" smtClean="0">
                <a:solidFill>
                  <a:srgbClr val="00ADED"/>
                </a:solidFill>
              </a:rPr>
              <a:t>Rapidly Changing</a:t>
            </a:r>
          </a:p>
          <a:p>
            <a:r>
              <a:rPr lang="en-US" sz="3500" dirty="0" smtClean="0">
                <a:solidFill>
                  <a:srgbClr val="00ADED"/>
                </a:solidFill>
              </a:rPr>
              <a:t>Interdependent</a:t>
            </a:r>
            <a:endParaRPr lang="en-CA" sz="3500" dirty="0" smtClean="0">
              <a:solidFill>
                <a:srgbClr val="00ADED"/>
              </a:solidFill>
            </a:endParaRPr>
          </a:p>
        </p:txBody>
      </p:sp>
      <p:sp>
        <p:nvSpPr>
          <p:cNvPr id="18436" name="Slide Number Placeholder 3"/>
          <p:cNvSpPr>
            <a:spLocks noGrp="1"/>
          </p:cNvSpPr>
          <p:nvPr>
            <p:ph type="sldNum" sz="quarter" idx="12"/>
          </p:nvPr>
        </p:nvSpPr>
        <p:spPr>
          <a:xfrm>
            <a:off x="6553200" y="5847208"/>
            <a:ext cx="21336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59C89F23-B564-44AA-81FD-6B45EFA6B0D7}" type="slidenum">
              <a:rPr lang="en-US">
                <a:latin typeface="Times New Roman" panose="02020603050405020304" pitchFamily="18" charset="0"/>
              </a:rPr>
              <a:pPr algn="r"/>
              <a:t>6</a:t>
            </a:fld>
            <a:endParaRPr lang="en-US">
              <a:latin typeface="Times New Roman" panose="02020603050405020304" pitchFamily="18"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b="6035"/>
          <a:stretch>
            <a:fillRect/>
          </a:stretch>
        </p:blipFill>
        <p:spPr bwMode="auto">
          <a:xfrm>
            <a:off x="4067175" y="832296"/>
            <a:ext cx="5210175" cy="475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http://silvercitygospelmission.org/wp-content/uploads/2014/07/you.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1488" y="2273746"/>
            <a:ext cx="1941512" cy="194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http://ecx.images-amazon.com/images/I/51KQptoYT-L._SY344_BO1,204,203,200_.jpg"/>
          <p:cNvPicPr>
            <a:picLocks noChangeAspect="1" noChangeArrowheads="1"/>
          </p:cNvPicPr>
          <p:nvPr/>
        </p:nvPicPr>
        <p:blipFill>
          <a:blip r:embed="rId5"/>
          <a:srcRect/>
          <a:stretch>
            <a:fillRect/>
          </a:stretch>
        </p:blipFill>
        <p:spPr bwMode="auto">
          <a:xfrm>
            <a:off x="5067224" y="692799"/>
            <a:ext cx="3509962" cy="47815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2" name="Picture 8" descr="http://www.selba.org/EngTaster/Economics/Images/FruitSalad.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91423" y="1534194"/>
            <a:ext cx="4852987" cy="361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descr="http://career.daimler.com/dhr/wms/customers/daimler/images/Diversity_Voegel_800px_eng.jpg"/>
          <p:cNvPicPr>
            <a:picLocks noChangeAspect="1" noChangeArrowheads="1"/>
          </p:cNvPicPr>
          <p:nvPr/>
        </p:nvPicPr>
        <p:blipFill>
          <a:blip r:embed="rId7">
            <a:extLst>
              <a:ext uri="{28A0092B-C50C-407E-A947-70E740481C1C}">
                <a14:useLocalDpi xmlns:a14="http://schemas.microsoft.com/office/drawing/2010/main" val="0"/>
              </a:ext>
            </a:extLst>
          </a:blip>
          <a:srcRect t="14188"/>
          <a:stretch>
            <a:fillRect/>
          </a:stretch>
        </p:blipFill>
        <p:spPr bwMode="auto">
          <a:xfrm>
            <a:off x="30952" y="780019"/>
            <a:ext cx="9249939" cy="524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p:cNvGrpSpPr/>
          <p:nvPr/>
        </p:nvGrpSpPr>
        <p:grpSpPr>
          <a:xfrm>
            <a:off x="-108520" y="1181547"/>
            <a:ext cx="9315864" cy="4553531"/>
            <a:chOff x="-4897733" y="-463550"/>
            <a:chExt cx="9315864" cy="4553531"/>
          </a:xfrm>
        </p:grpSpPr>
        <p:pic>
          <p:nvPicPr>
            <p:cNvPr id="1036" name="Picture 12" descr="http://tarrysingh.com/wp-content/uploads/2014/07/20130906160652_41687.jpg"/>
            <p:cNvPicPr>
              <a:picLocks noChangeAspect="1" noChangeArrowheads="1"/>
            </p:cNvPicPr>
            <p:nvPr/>
          </p:nvPicPr>
          <p:blipFill>
            <a:blip r:embed="rId8">
              <a:extLst>
                <a:ext uri="{28A0092B-C50C-407E-A947-70E740481C1C}">
                  <a14:useLocalDpi xmlns:a14="http://schemas.microsoft.com/office/drawing/2010/main" val="0"/>
                </a:ext>
              </a:extLst>
            </a:blip>
            <a:srcRect r="9859"/>
            <a:stretch>
              <a:fillRect/>
            </a:stretch>
          </p:blipFill>
          <p:spPr bwMode="auto">
            <a:xfrm>
              <a:off x="-4897733" y="-463550"/>
              <a:ext cx="6154492" cy="4553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descr="http://www.systems-thinking.org/dikw/dikw1.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22947" y="597934"/>
              <a:ext cx="3195184" cy="2169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3" name="Picture 2" descr="http://taurus-home.com/blog/wp-content/uploads/2012/08/Daiquiri11.jpg"/>
          <p:cNvPicPr>
            <a:picLocks noChangeAspect="1" noChangeArrowheads="1"/>
          </p:cNvPicPr>
          <p:nvPr/>
        </p:nvPicPr>
        <p:blipFill rotWithShape="1">
          <a:blip r:embed="rId10">
            <a:extLst>
              <a:ext uri="{28A0092B-C50C-407E-A947-70E740481C1C}">
                <a14:useLocalDpi xmlns:a14="http://schemas.microsoft.com/office/drawing/2010/main" val="0"/>
              </a:ext>
            </a:extLst>
          </a:blip>
          <a:srcRect l="17528"/>
          <a:stretch/>
        </p:blipFill>
        <p:spPr bwMode="auto">
          <a:xfrm>
            <a:off x="4003759" y="692696"/>
            <a:ext cx="5392777" cy="5656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177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38"/>
                                        </p:tgtEl>
                                        <p:attrNameLst>
                                          <p:attrName>style.visibility</p:attrName>
                                        </p:attrNameLst>
                                      </p:cBhvr>
                                      <p:to>
                                        <p:strVal val="visible"/>
                                      </p:to>
                                    </p:set>
                                    <p:anim calcmode="lin" valueType="num">
                                      <p:cBhvr additive="base">
                                        <p:cTn id="27" dur="500" fill="hold"/>
                                        <p:tgtEl>
                                          <p:spTgt spid="1038"/>
                                        </p:tgtEl>
                                        <p:attrNameLst>
                                          <p:attrName>ppt_x</p:attrName>
                                        </p:attrNameLst>
                                      </p:cBhvr>
                                      <p:tavLst>
                                        <p:tav tm="0">
                                          <p:val>
                                            <p:strVal val="#ppt_x"/>
                                          </p:val>
                                        </p:tav>
                                        <p:tav tm="100000">
                                          <p:val>
                                            <p:strVal val="#ppt_x"/>
                                          </p:val>
                                        </p:tav>
                                      </p:tavLst>
                                    </p:anim>
                                    <p:anim calcmode="lin" valueType="num">
                                      <p:cBhvr additive="base">
                                        <p:cTn id="28" dur="500" fill="hold"/>
                                        <p:tgtEl>
                                          <p:spTgt spid="103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1" presetClass="exit" presetSubtype="0" fill="hold" nodeType="clickEffect">
                                  <p:stCondLst>
                                    <p:cond delay="0"/>
                                  </p:stCondLst>
                                  <p:childTnLst>
                                    <p:anim calcmode="lin" valueType="num">
                                      <p:cBhvr>
                                        <p:cTn id="32" dur="1000"/>
                                        <p:tgtEl>
                                          <p:spTgt spid="1038"/>
                                        </p:tgtEl>
                                        <p:attrNameLst>
                                          <p:attrName>ppt_w</p:attrName>
                                        </p:attrNameLst>
                                      </p:cBhvr>
                                      <p:tavLst>
                                        <p:tav tm="0">
                                          <p:val>
                                            <p:strVal val="ppt_w"/>
                                          </p:val>
                                        </p:tav>
                                        <p:tav tm="100000">
                                          <p:val>
                                            <p:fltVal val="0"/>
                                          </p:val>
                                        </p:tav>
                                      </p:tavLst>
                                    </p:anim>
                                    <p:anim calcmode="lin" valueType="num">
                                      <p:cBhvr>
                                        <p:cTn id="33" dur="1000"/>
                                        <p:tgtEl>
                                          <p:spTgt spid="1038"/>
                                        </p:tgtEl>
                                        <p:attrNameLst>
                                          <p:attrName>ppt_h</p:attrName>
                                        </p:attrNameLst>
                                      </p:cBhvr>
                                      <p:tavLst>
                                        <p:tav tm="0">
                                          <p:val>
                                            <p:strVal val="ppt_h"/>
                                          </p:val>
                                        </p:tav>
                                        <p:tav tm="100000">
                                          <p:val>
                                            <p:fltVal val="0"/>
                                          </p:val>
                                        </p:tav>
                                      </p:tavLst>
                                    </p:anim>
                                    <p:anim calcmode="lin" valueType="num">
                                      <p:cBhvr>
                                        <p:cTn id="34" dur="1000"/>
                                        <p:tgtEl>
                                          <p:spTgt spid="1038"/>
                                        </p:tgtEl>
                                        <p:attrNameLst>
                                          <p:attrName>style.rotation</p:attrName>
                                        </p:attrNameLst>
                                      </p:cBhvr>
                                      <p:tavLst>
                                        <p:tav tm="0">
                                          <p:val>
                                            <p:fltVal val="0"/>
                                          </p:val>
                                        </p:tav>
                                        <p:tav tm="100000">
                                          <p:val>
                                            <p:fltVal val="90"/>
                                          </p:val>
                                        </p:tav>
                                      </p:tavLst>
                                    </p:anim>
                                    <p:animEffect transition="out" filter="fade">
                                      <p:cBhvr>
                                        <p:cTn id="35" dur="1000"/>
                                        <p:tgtEl>
                                          <p:spTgt spid="1038"/>
                                        </p:tgtEl>
                                      </p:cBhvr>
                                    </p:animEffect>
                                    <p:set>
                                      <p:cBhvr>
                                        <p:cTn id="36" dur="1" fill="hold">
                                          <p:stCondLst>
                                            <p:cond delay="999"/>
                                          </p:stCondLst>
                                        </p:cTn>
                                        <p:tgtEl>
                                          <p:spTgt spid="1038"/>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ppt_x"/>
                                          </p:val>
                                        </p:tav>
                                        <p:tav tm="100000">
                                          <p:val>
                                            <p:strVal val="#ppt_x"/>
                                          </p:val>
                                        </p:tav>
                                      </p:tavLst>
                                    </p:anim>
                                    <p:anim calcmode="lin" valueType="num">
                                      <p:cBhvr additive="base">
                                        <p:cTn id="4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1" presetClass="exit" presetSubtype="0" fill="hold" nodeType="clickEffect">
                                  <p:stCondLst>
                                    <p:cond delay="0"/>
                                  </p:stCondLst>
                                  <p:childTnLst>
                                    <p:anim calcmode="lin" valueType="num">
                                      <p:cBhvr>
                                        <p:cTn id="46" dur="1000"/>
                                        <p:tgtEl>
                                          <p:spTgt spid="4"/>
                                        </p:tgtEl>
                                        <p:attrNameLst>
                                          <p:attrName>ppt_w</p:attrName>
                                        </p:attrNameLst>
                                      </p:cBhvr>
                                      <p:tavLst>
                                        <p:tav tm="0">
                                          <p:val>
                                            <p:strVal val="ppt_w"/>
                                          </p:val>
                                        </p:tav>
                                        <p:tav tm="100000">
                                          <p:val>
                                            <p:fltVal val="0"/>
                                          </p:val>
                                        </p:tav>
                                      </p:tavLst>
                                    </p:anim>
                                    <p:anim calcmode="lin" valueType="num">
                                      <p:cBhvr>
                                        <p:cTn id="47" dur="1000"/>
                                        <p:tgtEl>
                                          <p:spTgt spid="4"/>
                                        </p:tgtEl>
                                        <p:attrNameLst>
                                          <p:attrName>ppt_h</p:attrName>
                                        </p:attrNameLst>
                                      </p:cBhvr>
                                      <p:tavLst>
                                        <p:tav tm="0">
                                          <p:val>
                                            <p:strVal val="ppt_h"/>
                                          </p:val>
                                        </p:tav>
                                        <p:tav tm="100000">
                                          <p:val>
                                            <p:fltVal val="0"/>
                                          </p:val>
                                        </p:tav>
                                      </p:tavLst>
                                    </p:anim>
                                    <p:anim calcmode="lin" valueType="num">
                                      <p:cBhvr>
                                        <p:cTn id="48" dur="1000"/>
                                        <p:tgtEl>
                                          <p:spTgt spid="4"/>
                                        </p:tgtEl>
                                        <p:attrNameLst>
                                          <p:attrName>style.rotation</p:attrName>
                                        </p:attrNameLst>
                                      </p:cBhvr>
                                      <p:tavLst>
                                        <p:tav tm="0">
                                          <p:val>
                                            <p:fltVal val="0"/>
                                          </p:val>
                                        </p:tav>
                                        <p:tav tm="100000">
                                          <p:val>
                                            <p:fltVal val="90"/>
                                          </p:val>
                                        </p:tav>
                                      </p:tavLst>
                                    </p:anim>
                                    <p:animEffect transition="out" filter="fade">
                                      <p:cBhvr>
                                        <p:cTn id="49" dur="1000"/>
                                        <p:tgtEl>
                                          <p:spTgt spid="4"/>
                                        </p:tgtEl>
                                      </p:cBhvr>
                                    </p:animEffect>
                                    <p:set>
                                      <p:cBhvr>
                                        <p:cTn id="50" dur="1" fill="hold">
                                          <p:stCondLst>
                                            <p:cond delay="999"/>
                                          </p:stCondLst>
                                        </p:cTn>
                                        <p:tgtEl>
                                          <p:spTgt spid="4"/>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1000"/>
                                        <p:tgtEl>
                                          <p:spTgt spid="6"/>
                                        </p:tgtEl>
                                      </p:cBhvr>
                                    </p:animEffect>
                                    <p:anim calcmode="lin" valueType="num">
                                      <p:cBhvr>
                                        <p:cTn id="56" dur="1000" fill="hold"/>
                                        <p:tgtEl>
                                          <p:spTgt spid="6"/>
                                        </p:tgtEl>
                                        <p:attrNameLst>
                                          <p:attrName>ppt_x</p:attrName>
                                        </p:attrNameLst>
                                      </p:cBhvr>
                                      <p:tavLst>
                                        <p:tav tm="0">
                                          <p:val>
                                            <p:strVal val="#ppt_x"/>
                                          </p:val>
                                        </p:tav>
                                        <p:tav tm="100000">
                                          <p:val>
                                            <p:strVal val="#ppt_x"/>
                                          </p:val>
                                        </p:tav>
                                      </p:tavLst>
                                    </p:anim>
                                    <p:anim calcmode="lin" valueType="num">
                                      <p:cBhvr>
                                        <p:cTn id="57" dur="1000" fill="hold"/>
                                        <p:tgtEl>
                                          <p:spTgt spid="6"/>
                                        </p:tgtEl>
                                        <p:attrNameLst>
                                          <p:attrName>ppt_y</p:attrName>
                                        </p:attrNameLst>
                                      </p:cBhvr>
                                      <p:tavLst>
                                        <p:tav tm="0">
                                          <p:val>
                                            <p:strVal val="#ppt_y-.1"/>
                                          </p:val>
                                        </p:tav>
                                        <p:tav tm="100000">
                                          <p:val>
                                            <p:strVal val="#ppt_y"/>
                                          </p:val>
                                        </p:tav>
                                      </p:tavLst>
                                    </p:anim>
                                  </p:childTnLst>
                                </p:cTn>
                              </p:par>
                              <p:par>
                                <p:cTn id="58" presetID="47" presetClass="entr" presetSubtype="0" fill="hold" nodeType="withEffect">
                                  <p:stCondLst>
                                    <p:cond delay="0"/>
                                  </p:stCondLst>
                                  <p:childTnLst>
                                    <p:set>
                                      <p:cBhvr>
                                        <p:cTn id="59" dur="1" fill="hold">
                                          <p:stCondLst>
                                            <p:cond delay="0"/>
                                          </p:stCondLst>
                                        </p:cTn>
                                        <p:tgtEl>
                                          <p:spTgt spid="1028"/>
                                        </p:tgtEl>
                                        <p:attrNameLst>
                                          <p:attrName>style.visibility</p:attrName>
                                        </p:attrNameLst>
                                      </p:cBhvr>
                                      <p:to>
                                        <p:strVal val="visible"/>
                                      </p:to>
                                    </p:set>
                                    <p:animEffect transition="in" filter="fade">
                                      <p:cBhvr>
                                        <p:cTn id="60" dur="1000"/>
                                        <p:tgtEl>
                                          <p:spTgt spid="1028"/>
                                        </p:tgtEl>
                                      </p:cBhvr>
                                    </p:animEffect>
                                    <p:anim calcmode="lin" valueType="num">
                                      <p:cBhvr>
                                        <p:cTn id="61" dur="1000" fill="hold"/>
                                        <p:tgtEl>
                                          <p:spTgt spid="1028"/>
                                        </p:tgtEl>
                                        <p:attrNameLst>
                                          <p:attrName>ppt_x</p:attrName>
                                        </p:attrNameLst>
                                      </p:cBhvr>
                                      <p:tavLst>
                                        <p:tav tm="0">
                                          <p:val>
                                            <p:strVal val="#ppt_x"/>
                                          </p:val>
                                        </p:tav>
                                        <p:tav tm="100000">
                                          <p:val>
                                            <p:strVal val="#ppt_x"/>
                                          </p:val>
                                        </p:tav>
                                      </p:tavLst>
                                    </p:anim>
                                    <p:anim calcmode="lin" valueType="num">
                                      <p:cBhvr>
                                        <p:cTn id="62"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5" presetClass="exit" presetSubtype="0" fill="hold" nodeType="clickEffect">
                                  <p:stCondLst>
                                    <p:cond delay="0"/>
                                  </p:stCondLst>
                                  <p:childTnLst>
                                    <p:animEffect transition="out" filter="fade">
                                      <p:cBhvr>
                                        <p:cTn id="66" dur="2000"/>
                                        <p:tgtEl>
                                          <p:spTgt spid="6"/>
                                        </p:tgtEl>
                                      </p:cBhvr>
                                    </p:animEffect>
                                    <p:anim calcmode="lin" valueType="num">
                                      <p:cBhvr>
                                        <p:cTn id="67" dur="2000"/>
                                        <p:tgtEl>
                                          <p:spTgt spid="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68" dur="2000"/>
                                        <p:tgtEl>
                                          <p:spTgt spid="6"/>
                                        </p:tgtEl>
                                        <p:attrNameLst>
                                          <p:attrName>ppt_h</p:attrName>
                                        </p:attrNameLst>
                                      </p:cBhvr>
                                      <p:tavLst>
                                        <p:tav tm="0">
                                          <p:val>
                                            <p:strVal val="ppt_h"/>
                                          </p:val>
                                        </p:tav>
                                        <p:tav tm="100000">
                                          <p:val>
                                            <p:strVal val="ppt_h"/>
                                          </p:val>
                                        </p:tav>
                                      </p:tavLst>
                                    </p:anim>
                                    <p:set>
                                      <p:cBhvr>
                                        <p:cTn id="69" dur="1" fill="hold">
                                          <p:stCondLst>
                                            <p:cond delay="1999"/>
                                          </p:stCondLst>
                                        </p:cTn>
                                        <p:tgtEl>
                                          <p:spTgt spid="6"/>
                                        </p:tgtEl>
                                        <p:attrNameLst>
                                          <p:attrName>style.visibility</p:attrName>
                                        </p:attrNameLst>
                                      </p:cBhvr>
                                      <p:to>
                                        <p:strVal val="hidden"/>
                                      </p:to>
                                    </p:set>
                                  </p:childTnLst>
                                </p:cTn>
                              </p:par>
                              <p:par>
                                <p:cTn id="70" presetID="45" presetClass="exit" presetSubtype="0" fill="hold" nodeType="withEffect">
                                  <p:stCondLst>
                                    <p:cond delay="0"/>
                                  </p:stCondLst>
                                  <p:childTnLst>
                                    <p:animEffect transition="out" filter="fade">
                                      <p:cBhvr>
                                        <p:cTn id="71" dur="2000"/>
                                        <p:tgtEl>
                                          <p:spTgt spid="1028"/>
                                        </p:tgtEl>
                                      </p:cBhvr>
                                    </p:animEffect>
                                    <p:anim calcmode="lin" valueType="num">
                                      <p:cBhvr>
                                        <p:cTn id="72" dur="2000"/>
                                        <p:tgtEl>
                                          <p:spTgt spid="102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73" dur="2000"/>
                                        <p:tgtEl>
                                          <p:spTgt spid="1028"/>
                                        </p:tgtEl>
                                        <p:attrNameLst>
                                          <p:attrName>ppt_h</p:attrName>
                                        </p:attrNameLst>
                                      </p:cBhvr>
                                      <p:tavLst>
                                        <p:tav tm="0">
                                          <p:val>
                                            <p:strVal val="ppt_h"/>
                                          </p:val>
                                        </p:tav>
                                        <p:tav tm="100000">
                                          <p:val>
                                            <p:strVal val="ppt_h"/>
                                          </p:val>
                                        </p:tav>
                                      </p:tavLst>
                                    </p:anim>
                                    <p:set>
                                      <p:cBhvr>
                                        <p:cTn id="74" dur="1" fill="hold">
                                          <p:stCondLst>
                                            <p:cond delay="1999"/>
                                          </p:stCondLst>
                                        </p:cTn>
                                        <p:tgtEl>
                                          <p:spTgt spid="1028"/>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1030"/>
                                        </p:tgtEl>
                                        <p:attrNameLst>
                                          <p:attrName>style.visibility</p:attrName>
                                        </p:attrNameLst>
                                      </p:cBhvr>
                                      <p:to>
                                        <p:strVal val="visible"/>
                                      </p:to>
                                    </p:set>
                                    <p:animEffect transition="in" filter="wipe(down)">
                                      <p:cBhvr>
                                        <p:cTn id="79" dur="500"/>
                                        <p:tgtEl>
                                          <p:spTgt spid="1030"/>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xit" presetSubtype="0" fill="hold" nodeType="clickEffect">
                                  <p:stCondLst>
                                    <p:cond delay="0"/>
                                  </p:stCondLst>
                                  <p:childTnLst>
                                    <p:set>
                                      <p:cBhvr>
                                        <p:cTn id="83" dur="1" fill="hold">
                                          <p:stCondLst>
                                            <p:cond delay="0"/>
                                          </p:stCondLst>
                                        </p:cTn>
                                        <p:tgtEl>
                                          <p:spTgt spid="1030"/>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1032"/>
                                        </p:tgtEl>
                                        <p:attrNameLst>
                                          <p:attrName>style.visibility</p:attrName>
                                        </p:attrNameLst>
                                      </p:cBhvr>
                                      <p:to>
                                        <p:strVal val="visible"/>
                                      </p:to>
                                    </p:set>
                                    <p:anim calcmode="lin" valueType="num">
                                      <p:cBhvr additive="base">
                                        <p:cTn id="88" dur="500" fill="hold"/>
                                        <p:tgtEl>
                                          <p:spTgt spid="1032"/>
                                        </p:tgtEl>
                                        <p:attrNameLst>
                                          <p:attrName>ppt_x</p:attrName>
                                        </p:attrNameLst>
                                      </p:cBhvr>
                                      <p:tavLst>
                                        <p:tav tm="0">
                                          <p:val>
                                            <p:strVal val="#ppt_x"/>
                                          </p:val>
                                        </p:tav>
                                        <p:tav tm="100000">
                                          <p:val>
                                            <p:strVal val="#ppt_x"/>
                                          </p:val>
                                        </p:tav>
                                      </p:tavLst>
                                    </p:anim>
                                    <p:anim calcmode="lin" valueType="num">
                                      <p:cBhvr additive="base">
                                        <p:cTn id="89"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5" presetClass="exit" presetSubtype="0" fill="hold" nodeType="clickEffect">
                                  <p:stCondLst>
                                    <p:cond delay="0"/>
                                  </p:stCondLst>
                                  <p:childTnLst>
                                    <p:animEffect transition="out" filter="fade">
                                      <p:cBhvr>
                                        <p:cTn id="93" dur="2000"/>
                                        <p:tgtEl>
                                          <p:spTgt spid="1032"/>
                                        </p:tgtEl>
                                      </p:cBhvr>
                                    </p:animEffect>
                                    <p:anim calcmode="lin" valueType="num">
                                      <p:cBhvr>
                                        <p:cTn id="94" dur="2000"/>
                                        <p:tgtEl>
                                          <p:spTgt spid="103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95" dur="2000"/>
                                        <p:tgtEl>
                                          <p:spTgt spid="1032"/>
                                        </p:tgtEl>
                                        <p:attrNameLst>
                                          <p:attrName>ppt_h</p:attrName>
                                        </p:attrNameLst>
                                      </p:cBhvr>
                                      <p:tavLst>
                                        <p:tav tm="0">
                                          <p:val>
                                            <p:strVal val="ppt_h"/>
                                          </p:val>
                                        </p:tav>
                                        <p:tav tm="100000">
                                          <p:val>
                                            <p:strVal val="ppt_h"/>
                                          </p:val>
                                        </p:tav>
                                      </p:tavLst>
                                    </p:anim>
                                    <p:set>
                                      <p:cBhvr>
                                        <p:cTn id="96" dur="1" fill="hold">
                                          <p:stCondLst>
                                            <p:cond delay="1999"/>
                                          </p:stCondLst>
                                        </p:cTn>
                                        <p:tgtEl>
                                          <p:spTgt spid="1032"/>
                                        </p:tgtEl>
                                        <p:attrNameLst>
                                          <p:attrName>style.visibility</p:attrName>
                                        </p:attrNameLst>
                                      </p:cBhvr>
                                      <p:to>
                                        <p:strVal val="hidden"/>
                                      </p:to>
                                    </p:set>
                                  </p:childTnLst>
                                </p:cTn>
                              </p:par>
                            </p:childTnLst>
                          </p:cTn>
                        </p:par>
                      </p:childTnLst>
                    </p:cTn>
                  </p:par>
                  <p:par>
                    <p:cTn id="97" fill="hold">
                      <p:stCondLst>
                        <p:cond delay="indefinite"/>
                      </p:stCondLst>
                      <p:childTnLst>
                        <p:par>
                          <p:cTn id="98" fill="hold">
                            <p:stCondLst>
                              <p:cond delay="0"/>
                            </p:stCondLst>
                            <p:childTnLst>
                              <p:par>
                                <p:cTn id="99" presetID="26" presetClass="entr" presetSubtype="0" fill="hold" nodeType="clickEffect">
                                  <p:stCondLst>
                                    <p:cond delay="0"/>
                                  </p:stCondLst>
                                  <p:childTnLst>
                                    <p:set>
                                      <p:cBhvr>
                                        <p:cTn id="100" dur="1" fill="hold">
                                          <p:stCondLst>
                                            <p:cond delay="0"/>
                                          </p:stCondLst>
                                        </p:cTn>
                                        <p:tgtEl>
                                          <p:spTgt spid="13"/>
                                        </p:tgtEl>
                                        <p:attrNameLst>
                                          <p:attrName>style.visibility</p:attrName>
                                        </p:attrNameLst>
                                      </p:cBhvr>
                                      <p:to>
                                        <p:strVal val="visible"/>
                                      </p:to>
                                    </p:set>
                                    <p:animEffect transition="in" filter="wipe(down)">
                                      <p:cBhvr>
                                        <p:cTn id="101" dur="580">
                                          <p:stCondLst>
                                            <p:cond delay="0"/>
                                          </p:stCondLst>
                                        </p:cTn>
                                        <p:tgtEl>
                                          <p:spTgt spid="13"/>
                                        </p:tgtEl>
                                      </p:cBhvr>
                                    </p:animEffect>
                                    <p:anim calcmode="lin" valueType="num">
                                      <p:cBhvr>
                                        <p:cTn id="10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0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0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0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07" dur="26">
                                          <p:stCondLst>
                                            <p:cond delay="650"/>
                                          </p:stCondLst>
                                        </p:cTn>
                                        <p:tgtEl>
                                          <p:spTgt spid="13"/>
                                        </p:tgtEl>
                                      </p:cBhvr>
                                      <p:to x="100000" y="60000"/>
                                    </p:animScale>
                                    <p:animScale>
                                      <p:cBhvr>
                                        <p:cTn id="108" dur="166" decel="50000">
                                          <p:stCondLst>
                                            <p:cond delay="676"/>
                                          </p:stCondLst>
                                        </p:cTn>
                                        <p:tgtEl>
                                          <p:spTgt spid="13"/>
                                        </p:tgtEl>
                                      </p:cBhvr>
                                      <p:to x="100000" y="100000"/>
                                    </p:animScale>
                                    <p:animScale>
                                      <p:cBhvr>
                                        <p:cTn id="109" dur="26">
                                          <p:stCondLst>
                                            <p:cond delay="1312"/>
                                          </p:stCondLst>
                                        </p:cTn>
                                        <p:tgtEl>
                                          <p:spTgt spid="13"/>
                                        </p:tgtEl>
                                      </p:cBhvr>
                                      <p:to x="100000" y="80000"/>
                                    </p:animScale>
                                    <p:animScale>
                                      <p:cBhvr>
                                        <p:cTn id="110" dur="166" decel="50000">
                                          <p:stCondLst>
                                            <p:cond delay="1338"/>
                                          </p:stCondLst>
                                        </p:cTn>
                                        <p:tgtEl>
                                          <p:spTgt spid="13"/>
                                        </p:tgtEl>
                                      </p:cBhvr>
                                      <p:to x="100000" y="100000"/>
                                    </p:animScale>
                                    <p:animScale>
                                      <p:cBhvr>
                                        <p:cTn id="111" dur="26">
                                          <p:stCondLst>
                                            <p:cond delay="1642"/>
                                          </p:stCondLst>
                                        </p:cTn>
                                        <p:tgtEl>
                                          <p:spTgt spid="13"/>
                                        </p:tgtEl>
                                      </p:cBhvr>
                                      <p:to x="100000" y="90000"/>
                                    </p:animScale>
                                    <p:animScale>
                                      <p:cBhvr>
                                        <p:cTn id="112" dur="166" decel="50000">
                                          <p:stCondLst>
                                            <p:cond delay="1668"/>
                                          </p:stCondLst>
                                        </p:cTn>
                                        <p:tgtEl>
                                          <p:spTgt spid="13"/>
                                        </p:tgtEl>
                                      </p:cBhvr>
                                      <p:to x="100000" y="100000"/>
                                    </p:animScale>
                                    <p:animScale>
                                      <p:cBhvr>
                                        <p:cTn id="113" dur="26">
                                          <p:stCondLst>
                                            <p:cond delay="1808"/>
                                          </p:stCondLst>
                                        </p:cTn>
                                        <p:tgtEl>
                                          <p:spTgt spid="13"/>
                                        </p:tgtEl>
                                      </p:cBhvr>
                                      <p:to x="100000" y="95000"/>
                                    </p:animScale>
                                    <p:animScale>
                                      <p:cBhvr>
                                        <p:cTn id="114" dur="166" decel="50000">
                                          <p:stCondLst>
                                            <p:cond delay="1834"/>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2050" name="Picture 2" descr="http://image.slidesharecdn.com/cmc-cb-acecwebinartemplaterevised-130531092947-phpapp02/95/behavioral-coachingwhat-is-it-27-638.jpg?cb=13699927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30107"/>
            <a:ext cx="9324528" cy="7000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6000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107950" y="44450"/>
            <a:ext cx="6202363" cy="1143000"/>
          </a:xfrm>
        </p:spPr>
        <p:txBody>
          <a:bodyPr/>
          <a:lstStyle/>
          <a:p>
            <a:r>
              <a:rPr lang="en-US" sz="4500" b="1" dirty="0" smtClean="0">
                <a:solidFill>
                  <a:srgbClr val="00ADED"/>
                </a:solidFill>
                <a:effectLst>
                  <a:outerShdw blurRad="38100" dist="38100" dir="2700000" algn="tl">
                    <a:srgbClr val="000000">
                      <a:alpha val="43137"/>
                    </a:srgbClr>
                  </a:outerShdw>
                </a:effectLst>
              </a:rPr>
              <a:t>Projects are Change</a:t>
            </a:r>
            <a:endParaRPr lang="en-CA" sz="4500" b="1" dirty="0" smtClean="0">
              <a:solidFill>
                <a:srgbClr val="00ADED"/>
              </a:solidFill>
              <a:effectLst>
                <a:outerShdw blurRad="38100" dist="38100" dir="2700000" algn="tl">
                  <a:srgbClr val="000000">
                    <a:alpha val="43137"/>
                  </a:srgbClr>
                </a:outerShdw>
              </a:effectLst>
            </a:endParaRPr>
          </a:p>
        </p:txBody>
      </p:sp>
      <p:sp>
        <p:nvSpPr>
          <p:cNvPr id="64515" name="Content Placeholder 2"/>
          <p:cNvSpPr>
            <a:spLocks noGrp="1"/>
          </p:cNvSpPr>
          <p:nvPr>
            <p:ph idx="1"/>
          </p:nvPr>
        </p:nvSpPr>
        <p:spPr>
          <a:xfrm>
            <a:off x="179388" y="1628775"/>
            <a:ext cx="8507412" cy="4699000"/>
          </a:xfrm>
        </p:spPr>
        <p:txBody>
          <a:bodyPr/>
          <a:lstStyle/>
          <a:p>
            <a:r>
              <a:rPr lang="en-US" sz="2000" dirty="0" smtClean="0">
                <a:solidFill>
                  <a:srgbClr val="00ADED"/>
                </a:solidFill>
              </a:rPr>
              <a:t>PMI (website, not PMBOK)</a:t>
            </a:r>
          </a:p>
          <a:p>
            <a:pPr lvl="1"/>
            <a:r>
              <a:rPr lang="en-CA" sz="2000" dirty="0" smtClean="0">
                <a:solidFill>
                  <a:srgbClr val="00ADED"/>
                </a:solidFill>
              </a:rPr>
              <a:t>“A project is </a:t>
            </a:r>
            <a:r>
              <a:rPr lang="en-CA" sz="2000" b="1" dirty="0" smtClean="0">
                <a:solidFill>
                  <a:srgbClr val="00ADED"/>
                </a:solidFill>
              </a:rPr>
              <a:t>temporary</a:t>
            </a:r>
            <a:r>
              <a:rPr lang="en-CA" sz="2000" dirty="0" smtClean="0">
                <a:solidFill>
                  <a:srgbClr val="00ADED"/>
                </a:solidFill>
              </a:rPr>
              <a:t> in that it has a defined beginning and end in time, and therefore defined scope and resources.”</a:t>
            </a:r>
            <a:endParaRPr lang="en-US" sz="2000" dirty="0" smtClean="0">
              <a:solidFill>
                <a:srgbClr val="00ADED"/>
              </a:solidFill>
            </a:endParaRPr>
          </a:p>
          <a:p>
            <a:endParaRPr lang="en-US" sz="2000" dirty="0" smtClean="0">
              <a:solidFill>
                <a:srgbClr val="00ADED"/>
              </a:solidFill>
            </a:endParaRPr>
          </a:p>
          <a:p>
            <a:r>
              <a:rPr lang="en-US" sz="2000" dirty="0" smtClean="0">
                <a:solidFill>
                  <a:srgbClr val="00ADED"/>
                </a:solidFill>
              </a:rPr>
              <a:t>PRINCE2</a:t>
            </a:r>
          </a:p>
          <a:p>
            <a:pPr lvl="1"/>
            <a:r>
              <a:rPr lang="en-CA" sz="2000" dirty="0" smtClean="0">
                <a:solidFill>
                  <a:srgbClr val="00ADED"/>
                </a:solidFill>
              </a:rPr>
              <a:t>A Project is a </a:t>
            </a:r>
            <a:r>
              <a:rPr lang="en-CA" sz="2000" b="1" dirty="0" smtClean="0">
                <a:solidFill>
                  <a:srgbClr val="00ADED"/>
                </a:solidFill>
              </a:rPr>
              <a:t>temporary</a:t>
            </a:r>
            <a:r>
              <a:rPr lang="en-CA" sz="2000" dirty="0" smtClean="0">
                <a:solidFill>
                  <a:srgbClr val="00ADED"/>
                </a:solidFill>
              </a:rPr>
              <a:t> organization that is created for the purpose of delivering one or more business products according to an agreed Business Case.</a:t>
            </a:r>
          </a:p>
          <a:p>
            <a:pPr lvl="1"/>
            <a:endParaRPr lang="en-US" sz="2000" dirty="0" smtClean="0">
              <a:solidFill>
                <a:srgbClr val="00ADED"/>
              </a:solidFill>
            </a:endParaRPr>
          </a:p>
          <a:p>
            <a:r>
              <a:rPr lang="en-CA" sz="2000" dirty="0" smtClean="0">
                <a:solidFill>
                  <a:srgbClr val="00ADED"/>
                </a:solidFill>
              </a:rPr>
              <a:t>IPMA</a:t>
            </a:r>
          </a:p>
          <a:p>
            <a:pPr lvl="1"/>
            <a:r>
              <a:rPr lang="en-CA" sz="2000" dirty="0" smtClean="0">
                <a:solidFill>
                  <a:srgbClr val="00ADED"/>
                </a:solidFill>
              </a:rPr>
              <a:t>“A project is an endeavor that produces a clearly specified product, service, or result in a </a:t>
            </a:r>
            <a:r>
              <a:rPr lang="en-CA" sz="2000" b="1" dirty="0" smtClean="0">
                <a:solidFill>
                  <a:srgbClr val="00ADED"/>
                </a:solidFill>
              </a:rPr>
              <a:t>limited period of time </a:t>
            </a:r>
            <a:r>
              <a:rPr lang="en-CA" sz="2000" dirty="0" smtClean="0">
                <a:solidFill>
                  <a:srgbClr val="00ADED"/>
                </a:solidFill>
              </a:rPr>
              <a:t>within a limited budget.”</a:t>
            </a:r>
          </a:p>
          <a:p>
            <a:pPr lvl="1"/>
            <a:endParaRPr lang="en-CA" sz="2000" dirty="0" smtClean="0">
              <a:solidFill>
                <a:srgbClr val="00ADED"/>
              </a:solidFill>
            </a:endParaRPr>
          </a:p>
        </p:txBody>
      </p:sp>
      <p:sp>
        <p:nvSpPr>
          <p:cNvPr id="6451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239228C5-1ABE-4174-847D-F566311685CB}" type="slidenum">
              <a:rPr lang="en-US">
                <a:solidFill>
                  <a:srgbClr val="00ADED"/>
                </a:solidFill>
                <a:latin typeface="Times New Roman" panose="02020603050405020304" pitchFamily="18" charset="0"/>
              </a:rPr>
              <a:pPr algn="r"/>
              <a:t>8</a:t>
            </a:fld>
            <a:endParaRPr lang="en-US">
              <a:solidFill>
                <a:srgbClr val="00ADED"/>
              </a:solidFill>
              <a:latin typeface="Times New Roman" panose="02020603050405020304" pitchFamily="18" charset="0"/>
            </a:endParaRPr>
          </a:p>
        </p:txBody>
      </p:sp>
      <p:pic>
        <p:nvPicPr>
          <p:cNvPr id="5" name="Picture 2" descr="http://blog.womeninconsulting.org/wp-content/uploads/2012/04/change.jpg"/>
          <p:cNvPicPr>
            <a:picLocks noChangeAspect="1" noChangeArrowheads="1"/>
          </p:cNvPicPr>
          <p:nvPr/>
        </p:nvPicPr>
        <p:blipFill>
          <a:blip r:embed="rId3"/>
          <a:srcRect/>
          <a:stretch>
            <a:fillRect/>
          </a:stretch>
        </p:blipFill>
        <p:spPr bwMode="auto">
          <a:xfrm>
            <a:off x="6343650" y="-17463"/>
            <a:ext cx="2800350" cy="18621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7953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2A161E63-007C-4001-9D7E-6DCF015412B5}" type="slidenum">
              <a:rPr lang="en-US">
                <a:latin typeface="Times New Roman" panose="02020603050405020304" pitchFamily="18" charset="0"/>
              </a:rPr>
              <a:pPr algn="r"/>
              <a:t>9</a:t>
            </a:fld>
            <a:endParaRPr lang="en-US">
              <a:latin typeface="Times New Roman" panose="02020603050405020304" pitchFamily="18" charset="0"/>
            </a:endParaRPr>
          </a:p>
        </p:txBody>
      </p:sp>
      <p:pic>
        <p:nvPicPr>
          <p:cNvPr id="4" name="Picture 2" descr="http://ilovewoodbine.files.wordpress.com/2012/02/millennials-infographic-edit.gif"/>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3400" y="0"/>
            <a:ext cx="7924800" cy="6792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6835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Content Placeholder 2"/>
          <p:cNvSpPr>
            <a:spLocks noGrp="1"/>
          </p:cNvSpPr>
          <p:nvPr>
            <p:ph idx="1"/>
          </p:nvPr>
        </p:nvSpPr>
        <p:spPr>
          <a:xfrm>
            <a:off x="120650" y="260350"/>
            <a:ext cx="9023350" cy="2405063"/>
          </a:xfrm>
        </p:spPr>
        <p:txBody>
          <a:bodyPr/>
          <a:lstStyle/>
          <a:p>
            <a:pPr marL="0" indent="0" algn="ctr">
              <a:buNone/>
            </a:pPr>
            <a:r>
              <a:rPr lang="en-CA" sz="2500" b="1" dirty="0" smtClean="0">
                <a:solidFill>
                  <a:srgbClr val="00ADED"/>
                </a:solidFill>
              </a:rPr>
              <a:t>91% of Millennials </a:t>
            </a:r>
            <a:r>
              <a:rPr lang="en-CA" sz="2500" dirty="0" smtClean="0">
                <a:solidFill>
                  <a:srgbClr val="00ADED"/>
                </a:solidFill>
              </a:rPr>
              <a:t>(born between 1977-1997) expect to stay in a job for less than three years, according to the Future Workplace “</a:t>
            </a:r>
            <a:r>
              <a:rPr lang="en-CA" sz="2500" b="1" dirty="0" smtClean="0">
                <a:solidFill>
                  <a:srgbClr val="00ADED"/>
                </a:solidFill>
              </a:rPr>
              <a:t>Multiple Generations @ Work</a:t>
            </a:r>
            <a:r>
              <a:rPr lang="en-CA" sz="2500" dirty="0" smtClean="0">
                <a:solidFill>
                  <a:srgbClr val="00ADED"/>
                </a:solidFill>
              </a:rPr>
              <a:t>” survey of 1,189 employees and 150 managers. That means they would have </a:t>
            </a:r>
            <a:r>
              <a:rPr lang="en-CA" sz="2500" b="1" u="sng" dirty="0" smtClean="0">
                <a:solidFill>
                  <a:srgbClr val="00ADED"/>
                </a:solidFill>
              </a:rPr>
              <a:t>15 – 20 jobs over the course of their working lives!</a:t>
            </a:r>
          </a:p>
        </p:txBody>
      </p:sp>
      <p:sp>
        <p:nvSpPr>
          <p:cNvPr id="6758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F44CC314-4C0E-47D6-93BA-621DBC5E092F}" type="slidenum">
              <a:rPr lang="en-US">
                <a:solidFill>
                  <a:srgbClr val="00ADED"/>
                </a:solidFill>
                <a:latin typeface="Times New Roman" panose="02020603050405020304" pitchFamily="18" charset="0"/>
              </a:rPr>
              <a:pPr algn="r"/>
              <a:t>10</a:t>
            </a:fld>
            <a:endParaRPr lang="en-US">
              <a:solidFill>
                <a:srgbClr val="00ADED"/>
              </a:solidFill>
              <a:latin typeface="Times New Roman" panose="02020603050405020304" pitchFamily="18" charset="0"/>
            </a:endParaRPr>
          </a:p>
        </p:txBody>
      </p:sp>
      <p:pic>
        <p:nvPicPr>
          <p:cNvPr id="5" name="Picture 10" descr="http://www.atkearney.com/documents/10192/765383/FG-Gender-Matters-for-Generation-Y-1.png/5887e15d-7021-42b2-8ee2-26dfb9a9cbef?t=1362670649188"/>
          <p:cNvPicPr>
            <a:picLocks noChangeAspect="1" noChangeArrowheads="1"/>
          </p:cNvPicPr>
          <p:nvPr/>
        </p:nvPicPr>
        <p:blipFill rotWithShape="1">
          <a:blip r:embed="rId3"/>
          <a:srcRect t="1666" r="4571"/>
          <a:stretch/>
        </p:blipFill>
        <p:spPr bwMode="auto">
          <a:xfrm>
            <a:off x="582613" y="2273300"/>
            <a:ext cx="7783512" cy="44481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7222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6148" name="Picture 4" descr="http://www.enterprisecioforum.com/wp-content/uploads/2015/08/iPhone%20App%20Development%20Challen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49" y="-1"/>
            <a:ext cx="10335636"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1521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www.halogensoftware.com/uploads/learn/centers-of-excellence/employee-retention/4-coe-employee-reten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1962" y="-144463"/>
            <a:ext cx="5484142" cy="548414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80528" y="-27384"/>
            <a:ext cx="9424664" cy="1143000"/>
          </a:xfrm>
        </p:spPr>
        <p:txBody>
          <a:bodyPr>
            <a:normAutofit/>
          </a:bodyPr>
          <a:lstStyle/>
          <a:p>
            <a:pPr>
              <a:defRPr/>
            </a:pPr>
            <a:r>
              <a:rPr lang="en-US" sz="3500" b="1" dirty="0" smtClean="0">
                <a:solidFill>
                  <a:srgbClr val="00ADED"/>
                </a:solidFill>
                <a:effectLst>
                  <a:outerShdw blurRad="38100" dist="38100" dir="2700000" algn="tl">
                    <a:srgbClr val="000000">
                      <a:alpha val="43137"/>
                    </a:srgbClr>
                  </a:outerShdw>
                </a:effectLst>
              </a:rPr>
              <a:t>Project Management Career Paths</a:t>
            </a:r>
            <a:endParaRPr lang="en-CA" sz="3500" b="1" dirty="0">
              <a:solidFill>
                <a:srgbClr val="00ADED"/>
              </a:solidFill>
              <a:effectLst>
                <a:outerShdw blurRad="38100" dist="38100" dir="2700000" algn="tl">
                  <a:srgbClr val="000000">
                    <a:alpha val="43137"/>
                  </a:srgbClr>
                </a:outerShdw>
              </a:effectLst>
            </a:endParaRPr>
          </a:p>
        </p:txBody>
      </p:sp>
      <p:sp>
        <p:nvSpPr>
          <p:cNvPr id="71685" name="Footer Placeholder 3"/>
          <p:cNvSpPr>
            <a:spLocks noGrp="1"/>
          </p:cNvSpPr>
          <p:nvPr>
            <p:ph type="ftr" sz="quarter" idx="11"/>
          </p:nvPr>
        </p:nvSpPr>
        <p:spPr>
          <a:xfrm>
            <a:off x="8308975" y="9491663"/>
            <a:ext cx="30861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endParaRPr lang="en-US" smtClean="0">
              <a:solidFill>
                <a:srgbClr val="00ADED"/>
              </a:solidFill>
              <a:latin typeface="Times New Roman" panose="02020603050405020304" pitchFamily="18" charset="0"/>
            </a:endParaRPr>
          </a:p>
        </p:txBody>
      </p:sp>
      <p:sp>
        <p:nvSpPr>
          <p:cNvPr id="3" name="AutoShape 6" descr="data:image/png;base64,iVBORw0KGgoAAAANSUhEUgAAALUAAAC+CAMAAABESr5YAAAA8FBMVEX///8sV3AOITOSo0VTlukAEym0ub8AACAAFitbaHSrsbgdT2pPlOmWqraRokIoVG6OoDwEHDAzPktJkejp6+71+f79/v/7/PiMnjfw8/UYTGj3+foJR2SJnC/x8+dnouvW3uI1XXXR2LPZ37+Wpk1/r+7U5Pm40vXq8vyntWhcm+re6vrJ3fierVnk7vynx/PO0NPCy5q/w8aDmqhpdICSu/Hg4uNUdIhEZ3y1wIEAABzJ0abq7dp6hI6utLqRo69siJk/TVsfMEGyvnySmaGxzfSbv/Hd4spce4+9x5F5kaBpg5SCsu+epKpzqOwlRlxj8C1zAAANs0lEQVR4nO2de3+aShPHsSa2DQikeDcKKoni/VJvR0+0tcZoUs/7fzfPgqDcdpcFYszzye+fpDmufBmGmdnZhUNRQKO/v35/+Qj6/evviDoo+3j79fa9eTzq9uuXx6wG/ef2ozCrur39o2LffChoFfsG+PS3jwUNsL+NqD9f35uCWF//UL8+mqmBsX9R743gS5/U59P/AfX118vVNYz6OkalLlVU7BpOfbn6pD6fPqnPp0/q8+mT+nz6pD6fLog6WUt6/eilUKca1eG+kwK/1Wr4T18KdfJVYBixAX4Z7qtYm18ONXN1dVUXX18Z5uq+jfn0JVCrftEUr1QxjAovVDEjLoG6s35Ya7SGxA9g66bAiFcWiQ+YIX6p81L/Mf7Yl/KBoWt73cyquQ8mZ0TM/eiHOisNJnd3uRydy93dTRZSNhB11YAWOw+N5rCuOfZrp4MKgOTU+f6SprmIIY7mXrpBLN54Pdh3eMBsiuo/GUFohkmd2JXoiFV0aZAIgJ3UMO8N21YPpheeUuFRJyZ2ZtXe3DgAdk1QI/XJtAc/Z/aIC0hIPRq7QGvm9u/cD4Lq1Cc3XqtncVUfhkad37lDA+wd4oKilHwYMtaoUdXOoon6PjLqLgeBjkRKXX/UD1rQMCeWjkp9jxxERJ1awkwNjD3wF0iaeuA7JvGUGkSYp/CoszkodISbSL6oG6J+8zV06I72zyekDYio+wjqCOfPRZJDQTiEPi2N19b1g+2fUOmRiDoOd5BIJOezcGk0m1qsY+rDdbWz10sR4T603DhAUdNxn1EE+PbBvqc6hDH5+cVSUx1LyceIojBEftlFUKc65uqaGbYbVfTk8SKo23tBK5g0dgE/bSSjXiDvxke/0CDViIwgVp9eVf8WcFMCUmp0DOn7p6bynVc1Xq8ZgQF1VLLRaLRrYdUhyHhN+0zpBrfqX+1hp/qQApWIUBfvn+DOTUQt3SGo/RYiJwHupMqefxK0iUEdOjEgy+gIar8Z/cRcrXcO93Nbn/yGRJ0vwWs+7jnIfAbckHuBYTqpZPthPRTCpR4jqHeBJr1rrWBlnoaiHgBVdWCxlKxSRQRsehGAOWV0cSzNnKv6oaJKOpo6ZLMCVBAJ0vVpixbaU5oEpV+yc1W3h3Ayaqn0Rjfjk+BKDXKOWBdAOWizNhl14gXm2Nyz/9qJ0rsLcDH31ixPOEeHZsdcPAg0Rb1isDtBqEeQKMJFApmaalg8hGHs58BYG5akXZw+54bNRYIUIcBB9owJWdzv93UbuLAOQu3qI1wkwIxA1doUNYbVh3at3VzvzeY3uoB+qfNx2m5tjosHaE/mk/nG0dSM2DTuu1rnhM28BrobVfUnFm6OC1Q3Na3ua6bTp5Oqf9gmCn7614nBiZujJ4EaqimTRQG0NS5Xj9S2ua+/tYJufJzL0TSdo8dxKVigvjffdTa4pBEPmdcwqKlUQrpZ7BaPUoKEOZUdSd2+ZAEzLckwjh7I0X3qoVBj+VJ5VdlsNiF1Y/HFYPk8LoFbQJUlIdXMDtJxfI3h2baUHh51Kp9NJEYSULcfu4kPdi/jSYm70xZwaFrFPd6+puBuTi91Z+fmmDKHzbbpjvRNnZVGiYThIImbG2DPHTDoBJDmNE4zqC1SLk+l+MOpmnabBQyPIZERTW1W39SDyXg8nhyOnx/QtMEJnzecqCenUJkE2YTxQK32AX1S57NSfFk6/IdBDhDSLxr1yAOqWbTlu4+RwqW3Z870oi/qRHcwyeUM0pg6QaAXWlJE9qTcqG8sX1zVfZtxLHvVjnnGunzgmVpaPOvLjIfGh9ZlOBgtS2jqSM5KbdyR9iRjrk/UpTxiaks6fNZQVfseogGyJeVqa6tFakbMtoe+mslBrszLpp6o83HOXHrcSZTeG6FV6gRi5u4mjn4eWeBSx/mXdUE3OTyGRVBxC4SRL7G0dm+4peEh2vrADQk0R0eeF5LVpKZahGmeqsfaCVocDofm6+CBWnq2e0AJHLar3Y2grobPJZ2ic5NF32poytZzf9InLcnm/RHascsFT519dlBxC1MM6XuEBqmc23UTzkp8bZm1MOL9utmsPu3rxz8ze3t9gqd+cd5rahtBuwXpXT7vPCk3ZDoyWfZdKy3z7MvwYcYyc3RmHyx1360jSccPMZp7yXZR3WEDmRvvYtAqvAnrhRhyFFV4aldTcpPsUv07N8abmsuVBjFkET7EYDtTJo5aKrmi0DGNlpugvRr4cm4cc/Fli2raGrQA64jYWzgeqG8gOJOJ9lP/AUHmJs9xL51WdVVa7Nw7uiAGtsPYOOoFxJac7afzA/RkGZc8IKt6uF/XQNiG9Sg79ovllxotjqZfHkl2cR1CW6NTN8PqPiMMHeszb0DN0Xel+MhfD/449xWE+vCho/m7w9J46jg59WQg+SI2U9fbGirImnu35UcsNSlzaRGkPaJPEAQjRK/dF3px1I+E0Jzf/U8HdQRtWUZooD+Go44RUtMBm6vt5tO9eLUPuOOzXyKjzgVbv/MoHHWXlDpYSzgkaomQmj4HtAdqotDHlS6COjEhox5fBHWWkPr5IqjzhNTLi6CmyKjpwUVQpwipAy6WhkRN6CG2Xth7URPaOtCWrRCob/99vFFVIoGO5PTOdD5284Z6/PcWQm28Z4Gsvr7TG0uJ3/+8y3sWDBFS68VT4sf53voSnJrLfkBqrvQe1L+DUk/OT/2b+v4tIPX47NTfvlOxfwJSv5yd+p8Ylf1lN/YtYfGUPzP1t1/ATl3H0f4joT4+NHMu6tsfWlrr/7i2/v03EfXivNTXP/QKQvoJUs+3o66/EFEb+58SP0zf8UYCyfunZFQm+dHfn99NInHs4zMzWctXvI1+/h3BG+OoneIO6vOUfB5EsnAbcJd+iCJpLfh8FuwNRDItKEnvDHuUp/VE3dRBny0IT8sPSQ19VNeFeuxYI38vIR+jslEHfI4jRN0QUC8vhtrDQrkhOtjTJ2FKItj+4fM56TcQwa4V/DMzxflmMy+SHD4NhsznaWLsmHdqVJcvPe8pfCEDVOCVmSeO4mYqF9QhhYI8rRSJ0LOet+txcOp0ZcXybFQX+HVawUEUZ63McQjLZ1q9ORH2IufYle9ODe1NFrdRPmoRL0/R2BvldJY6uFImwU4l4mP47gSTYHtb54qN+QCBcvBylHUOYXsk2EAJD9mmBCmviy7QqrlXcOwy74RWz3RGiC3h4zbssYitKzTA7sGcpMi6QQPs1oaQGusisOJpnnGHBj4AMzbsPKP8liwIjrDTAxj1FIYAGNyPVWy5m1o9U6JoT42w0wPI23HSMhxBdj9WGTYgGs0QxREPm2iPXT6r5nDqaMH9evfgI/gpGTV+597YtQzZwA0XLbhfb6hbg8ujkFFjJzWQhd0Kgjrjnu7Co85iJzXcy+VR57HlCLcjpi68OTU2OUKWo0P26xURNf7xAUh5PZcR1G8dQ6hHLLV7oVpERT73Q80Q1JDEBFMMS+1e8qGyTNT9UOFlGfwmOVhHFZGeIbfWBu5UGcLyCbtJLie5D1wR1yGIdMqT1SFUF1eIwKhnUGrY5U5DLw/bIqSWcNR3kG7IBlapwpIM4vLwK8LpuoQrn+4gOxDT0Poaajjo5SGfzGCpYSMVyPWGl/jFAuzyEN6MHoo+2MgyxNhsBXowiGOzyBmym7KYJhQ3gY0suhsbhVB2dxGW1EGoPKZUReybLLtNXtko3NRU2vV+5FvkrbMdhtq9UNXUczYKMF0Ct24EK5P6B56adi9UdWy7tVkZ05GZO6zNKkQtM10DDDVy32S5ZYHgFYR7HFTcWs6U5ac+LI19CgWzb7K4LfAHDJblC1sPBOlKK6ODs2xGxrYz3YV5CgX74snitiWD40flVs+r1SqKLKsNP1nxyYwt+jwsoqc35dmsTOSdxUp5Vq748o2D+mhq7SHky1MXQ30xi40WSSW0h2CW7dIWeTlgmnyIUyM0dQROXZxvyr2p0oryhUIhw0dbyrRXQS4rqYtIs+2qJbPaEFZuKdtZZU62NqMpi6Q+7kC0a17prVp8hueP4ZcFAn9orXrutxm4abeKrI0wDeH5TBSgbwjBUS8VhPYmK1Mlyrv30AFHVJk6sk0RnCQLHcLKiue4eRCa+tlJnS7LkMMfMVg+WjZbbz6FEZ9G8ESpHTkFM7+BRWdWcxsKWcfInFJIscfC204n8fzWOzdyWkDvbH3g4tZ1RcjVfPqkZqNAp5h2bu+reMgC276IXoQ3FFwgtMqoguhSOc406nWCgOwF294TDFmtg2KvilTFiz+dsL1OfJFdVfrRQk1iaQ17OyeCVit0bzNfgneNV7w66FEyvLEGEa94Ct2PqIVSa8kHayYgRD7CW8/P+9voNwT3lX95WzdIILYuWJdIEa3cMMV7oQaOnaPdlaMt70NEtM3DFKRpb1NeisNk/b/6IJYozk/tWRdl60/qMJQJl/pMMYT9iNSwjRp+VTkPdStkasR6bojUZGvqWCEWDC+aGj1ddCFgSUeoOwLDpS5OlRZrbiYgeXk+w7aUVUvmM7wXeL3N0FKI1zswSs/nm0pPY88Aet5uSq0lAg6dUXkPLR11v3B5u1JkvmCMsA/hD0Pk1mo7UzcX++2zotGBAExl1ttOV0qrpTu7LMstYNrptqd2k4pFczNMG1HclMGQlaIOOY7RhvRmZXWIpX32P0RO7kK/unpF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8" descr="data:image/png;base64,iVBORw0KGgoAAAANSUhEUgAAALUAAAC+CAMAAABESr5YAAAA8FBMVEX///8sV3AOITOSo0VTlukAEym0ub8AACAAFitbaHSrsbgdT2pPlOmWqraRokIoVG6OoDwEHDAzPktJkejp6+71+f79/v/7/PiMnjfw8/UYTGj3+foJR2SJnC/x8+dnouvW3uI1XXXR2LPZ37+Wpk1/r+7U5Pm40vXq8vyntWhcm+re6vrJ3fierVnk7vynx/PO0NPCy5q/w8aDmqhpdICSu/Hg4uNUdIhEZ3y1wIEAABzJ0abq7dp6hI6utLqRo69siJk/TVsfMEGyvnySmaGxzfSbv/Hd4spce4+9x5F5kaBpg5SCsu+epKpzqOwlRlxj8C1zAAANs0lEQVR4nO2de3+aShPHsSa2DQikeDcKKoni/VJvR0+0tcZoUs/7fzfPgqDcdpcFYszzye+fpDmufBmGmdnZhUNRQKO/v35/+Qj6/evviDoo+3j79fa9eTzq9uuXx6wG/ef2ozCrur39o2LffChoFfsG+PS3jwUNsL+NqD9f35uCWF//UL8+mqmBsX9R743gS5/U59P/AfX118vVNYz6OkalLlVU7BpOfbn6pD6fPqnPp0/q8+mT+nz6pD6fLog6WUt6/eilUKca1eG+kwK/1Wr4T18KdfJVYBixAX4Z7qtYm18ONXN1dVUXX18Z5uq+jfn0JVCrftEUr1QxjAovVDEjLoG6s35Ya7SGxA9g66bAiFcWiQ+YIX6p81L/Mf7Yl/KBoWt73cyquQ8mZ0TM/eiHOisNJnd3uRydy93dTRZSNhB11YAWOw+N5rCuOfZrp4MKgOTU+f6SprmIIY7mXrpBLN54Pdh3eMBsiuo/GUFohkmd2JXoiFV0aZAIgJ3UMO8N21YPpheeUuFRJyZ2ZtXe3DgAdk1QI/XJtAc/Z/aIC0hIPRq7QGvm9u/cD4Lq1Cc3XqtncVUfhkad37lDA+wd4oKilHwYMtaoUdXOoon6PjLqLgeBjkRKXX/UD1rQMCeWjkp9jxxERJ1awkwNjD3wF0iaeuA7JvGUGkSYp/CoszkodISbSL6oG6J+8zV06I72zyekDYio+wjqCOfPRZJDQTiEPi2N19b1g+2fUOmRiDoOd5BIJOezcGk0m1qsY+rDdbWz10sR4T603DhAUdNxn1EE+PbBvqc6hDH5+cVSUx1LyceIojBEftlFUKc65uqaGbYbVfTk8SKo23tBK5g0dgE/bSSjXiDvxke/0CDViIwgVp9eVf8WcFMCUmp0DOn7p6bynVc1Xq8ZgQF1VLLRaLRrYdUhyHhN+0zpBrfqX+1hp/qQApWIUBfvn+DOTUQt3SGo/RYiJwHupMqefxK0iUEdOjEgy+gIar8Z/cRcrXcO93Nbn/yGRJ0vwWs+7jnIfAbckHuBYTqpZPthPRTCpR4jqHeBJr1rrWBlnoaiHgBVdWCxlKxSRQRsehGAOWV0cSzNnKv6oaJKOpo6ZLMCVBAJ0vVpixbaU5oEpV+yc1W3h3Ayaqn0Rjfjk+BKDXKOWBdAOWizNhl14gXm2Nyz/9qJ0rsLcDH31ixPOEeHZsdcPAg0Rb1isDtBqEeQKMJFApmaalg8hGHs58BYG5akXZw+54bNRYIUIcBB9owJWdzv93UbuLAOQu3qI1wkwIxA1doUNYbVh3at3VzvzeY3uoB+qfNx2m5tjosHaE/mk/nG0dSM2DTuu1rnhM28BrobVfUnFm6OC1Q3Na3ua6bTp5Oqf9gmCn7614nBiZujJ4EaqimTRQG0NS5Xj9S2ua+/tYJufJzL0TSdo8dxKVigvjffdTa4pBEPmdcwqKlUQrpZ7BaPUoKEOZUdSd2+ZAEzLckwjh7I0X3qoVBj+VJ5VdlsNiF1Y/HFYPk8LoFbQJUlIdXMDtJxfI3h2baUHh51Kp9NJEYSULcfu4kPdi/jSYm70xZwaFrFPd6+puBuTi91Z+fmmDKHzbbpjvRNnZVGiYThIImbG2DPHTDoBJDmNE4zqC1SLk+l+MOpmnabBQyPIZERTW1W39SDyXg8nhyOnx/QtMEJnzecqCenUJkE2YTxQK32AX1S57NSfFk6/IdBDhDSLxr1yAOqWbTlu4+RwqW3Z870oi/qRHcwyeUM0pg6QaAXWlJE9qTcqG8sX1zVfZtxLHvVjnnGunzgmVpaPOvLjIfGh9ZlOBgtS2jqSM5KbdyR9iRjrk/UpTxiaks6fNZQVfseogGyJeVqa6tFakbMtoe+mslBrszLpp6o83HOXHrcSZTeG6FV6gRi5u4mjn4eWeBSx/mXdUE3OTyGRVBxC4SRL7G0dm+4peEh2vrADQk0R0eeF5LVpKZahGmeqsfaCVocDofm6+CBWnq2e0AJHLar3Y2grobPJZ2ic5NF32poytZzf9InLcnm/RHascsFT519dlBxC1MM6XuEBqmc23UTzkp8bZm1MOL9utmsPu3rxz8ze3t9gqd+cd5rahtBuwXpXT7vPCk3ZDoyWfZdKy3z7MvwYcYyc3RmHyx1360jSccPMZp7yXZR3WEDmRvvYtAqvAnrhRhyFFV4aldTcpPsUv07N8abmsuVBjFkET7EYDtTJo5aKrmi0DGNlpugvRr4cm4cc/Fli2raGrQA64jYWzgeqG8gOJOJ9lP/AUHmJs9xL51WdVVa7Nw7uiAGtsPYOOoFxJac7afzA/RkGZc8IKt6uF/XQNiG9Sg79ovllxotjqZfHkl2cR1CW6NTN8PqPiMMHeszb0DN0Xel+MhfD/449xWE+vCho/m7w9J46jg59WQg+SI2U9fbGirImnu35UcsNSlzaRGkPaJPEAQjRK/dF3px1I+E0Jzf/U8HdQRtWUZooD+Go44RUtMBm6vt5tO9eLUPuOOzXyKjzgVbv/MoHHWXlDpYSzgkaomQmj4HtAdqotDHlS6COjEhox5fBHWWkPr5IqjzhNTLi6CmyKjpwUVQpwipAy6WhkRN6CG2Xth7URPaOtCWrRCob/99vFFVIoGO5PTOdD5284Z6/PcWQm28Z4Gsvr7TG0uJ3/+8y3sWDBFS68VT4sf53voSnJrLfkBqrvQe1L+DUk/OT/2b+v4tIPX47NTfvlOxfwJSv5yd+p8Ylf1lN/YtYfGUPzP1t1/ATl3H0f4joT4+NHMu6tsfWlrr/7i2/v03EfXivNTXP/QKQvoJUs+3o66/EFEb+58SP0zf8UYCyfunZFQm+dHfn99NInHs4zMzWctXvI1+/h3BG+OoneIO6vOUfB5EsnAbcJd+iCJpLfh8FuwNRDItKEnvDHuUp/VE3dRBny0IT8sPSQ19VNeFeuxYI38vIR+jslEHfI4jRN0QUC8vhtrDQrkhOtjTJ2FKItj+4fM56TcQwa4V/DMzxflmMy+SHD4NhsznaWLsmHdqVJcvPe8pfCEDVOCVmSeO4mYqF9QhhYI8rRSJ0LOet+txcOp0ZcXybFQX+HVawUEUZ63McQjLZ1q9ORH2IufYle9ODe1NFrdRPmoRL0/R2BvldJY6uFImwU4l4mP47gSTYHtb54qN+QCBcvBylHUOYXsk2EAJD9mmBCmviy7QqrlXcOwy74RWz3RGiC3h4zbssYitKzTA7sGcpMi6QQPs1oaQGusisOJpnnGHBj4AMzbsPKP8liwIjrDTAxj1FIYAGNyPVWy5m1o9U6JoT42w0wPI23HSMhxBdj9WGTYgGs0QxREPm2iPXT6r5nDqaMH9evfgI/gpGTV+597YtQzZwA0XLbhfb6hbg8ujkFFjJzWQhd0Kgjrjnu7Co85iJzXcy+VR57HlCLcjpi68OTU2OUKWo0P26xURNf7xAUh5PZcR1G8dQ6hHLLV7oVpERT73Q80Q1JDEBFMMS+1e8qGyTNT9UOFlGfwmOVhHFZGeIbfWBu5UGcLyCbtJLie5D1wR1yGIdMqT1SFUF1eIwKhnUGrY5U5DLw/bIqSWcNR3kG7IBlapwpIM4vLwK8LpuoQrn+4gOxDT0Poaajjo5SGfzGCpYSMVyPWGl/jFAuzyEN6MHoo+2MgyxNhsBXowiGOzyBmym7KYJhQ3gY0suhsbhVB2dxGW1EGoPKZUReybLLtNXtko3NRU2vV+5FvkrbMdhtq9UNXUczYKMF0Ct24EK5P6B56adi9UdWy7tVkZ05GZO6zNKkQtM10DDDVy32S5ZYHgFYR7HFTcWs6U5ac+LI19CgWzb7K4LfAHDJblC1sPBOlKK6ODs2xGxrYz3YV5CgX74snitiWD40flVs+r1SqKLKsNP1nxyYwt+jwsoqc35dmsTOSdxUp5Vq748o2D+mhq7SHky1MXQ30xi40WSSW0h2CW7dIWeTlgmnyIUyM0dQROXZxvyr2p0oryhUIhw0dbyrRXQS4rqYtIs+2qJbPaEFZuKdtZZU62NqMpi6Q+7kC0a17prVp8hueP4ZcFAn9orXrutxm4abeKrI0wDeH5TBSgbwjBUS8VhPYmK1Mlyrv30AFHVJk6sk0RnCQLHcLKiue4eRCa+tlJnS7LkMMfMVg+WjZbbz6FEZ9G8ESpHTkFM7+BRWdWcxsKWcfInFJIscfC204n8fzWOzdyWkDvbH3g4tZ1RcjVfPqkZqNAp5h2bu+reMgC276IXoQ3FFwgtMqoguhSOc406nWCgOwF294TDFmtg2KvilTFiz+dsL1OfJFdVfrRQk1iaQ17OyeCVit0bzNfgneNV7w66FEyvLEGEa94Ct2PqIVSa8kHayYgRD7CW8/P+9voNwT3lX95WzdIILYuWJdIEa3cMMV7oQaOnaPdlaMt70NEtM3DFKRpb1NeisNk/b/6IJYozk/tWRdl60/qMJQJl/pMMYT9iNSwjRp+VTkPdStkasR6bojUZGvqWCEWDC+aGj1ddCFgSUeoOwLDpS5OlRZrbiYgeXk+w7aUVUvmM7wXeL3N0FKI1zswSs/nm0pPY88Aet5uSq0lAg6dUXkPLR11v3B5u1JkvmCMsA/hD0Pk1mo7UzcX++2zotGBAExl1ttOV0qrpTu7LMstYNrptqd2k4pFczNMG1HclMGQlaIOOY7RhvRmZXWIpX32P0RO7kK/unpF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10" descr="data:image/png;base64,iVBORw0KGgoAAAANSUhEUgAAALUAAAC+CAMAAABESr5YAAAA8FBMVEX///8sV3AOITOSo0VTlukAEym0ub8AACAAFitbaHSrsbgdT2pPlOmWqraRokIoVG6OoDwEHDAzPktJkejp6+71+f79/v/7/PiMnjfw8/UYTGj3+foJR2SJnC/x8+dnouvW3uI1XXXR2LPZ37+Wpk1/r+7U5Pm40vXq8vyntWhcm+re6vrJ3fierVnk7vynx/PO0NPCy5q/w8aDmqhpdICSu/Hg4uNUdIhEZ3y1wIEAABzJ0abq7dp6hI6utLqRo69siJk/TVsfMEGyvnySmaGxzfSbv/Hd4spce4+9x5F5kaBpg5SCsu+epKpzqOwlRlxj8C1zAAANs0lEQVR4nO2de3+aShPHsSa2DQikeDcKKoni/VJvR0+0tcZoUs/7fzfPgqDcdpcFYszzye+fpDmufBmGmdnZhUNRQKO/v35/+Qj6/evviDoo+3j79fa9eTzq9uuXx6wG/ef2ozCrur39o2LffChoFfsG+PS3jwUNsL+NqD9f35uCWF//UL8+mqmBsX9R743gS5/U59P/AfX118vVNYz6OkalLlVU7BpOfbn6pD6fPqnPp0/q8+mT+nz6pD6fLog6WUt6/eilUKca1eG+kwK/1Wr4T18KdfJVYBixAX4Z7qtYm18ONXN1dVUXX18Z5uq+jfn0JVCrftEUr1QxjAovVDEjLoG6s35Ya7SGxA9g66bAiFcWiQ+YIX6p81L/Mf7Yl/KBoWt73cyquQ8mZ0TM/eiHOisNJnd3uRydy93dTRZSNhB11YAWOw+N5rCuOfZrp4MKgOTU+f6SprmIIY7mXrpBLN54Pdh3eMBsiuo/GUFohkmd2JXoiFV0aZAIgJ3UMO8N21YPpheeUuFRJyZ2ZtXe3DgAdk1QI/XJtAc/Z/aIC0hIPRq7QGvm9u/cD4Lq1Cc3XqtncVUfhkad37lDA+wd4oKilHwYMtaoUdXOoon6PjLqLgeBjkRKXX/UD1rQMCeWjkp9jxxERJ1awkwNjD3wF0iaeuA7JvGUGkSYp/CoszkodISbSL6oG6J+8zV06I72zyekDYio+wjqCOfPRZJDQTiEPi2N19b1g+2fUOmRiDoOd5BIJOezcGk0m1qsY+rDdbWz10sR4T603DhAUdNxn1EE+PbBvqc6hDH5+cVSUx1LyceIojBEftlFUKc65uqaGbYbVfTk8SKo23tBK5g0dgE/bSSjXiDvxke/0CDViIwgVp9eVf8WcFMCUmp0DOn7p6bynVc1Xq8ZgQF1VLLRaLRrYdUhyHhN+0zpBrfqX+1hp/qQApWIUBfvn+DOTUQt3SGo/RYiJwHupMqefxK0iUEdOjEgy+gIar8Z/cRcrXcO93Nbn/yGRJ0vwWs+7jnIfAbckHuBYTqpZPthPRTCpR4jqHeBJr1rrWBlnoaiHgBVdWCxlKxSRQRsehGAOWV0cSzNnKv6oaJKOpo6ZLMCVBAJ0vVpixbaU5oEpV+yc1W3h3Ayaqn0Rjfjk+BKDXKOWBdAOWizNhl14gXm2Nyz/9qJ0rsLcDH31ixPOEeHZsdcPAg0Rb1isDtBqEeQKMJFApmaalg8hGHs58BYG5akXZw+54bNRYIUIcBB9owJWdzv93UbuLAOQu3qI1wkwIxA1doUNYbVh3at3VzvzeY3uoB+qfNx2m5tjosHaE/mk/nG0dSM2DTuu1rnhM28BrobVfUnFm6OC1Q3Na3ua6bTp5Oqf9gmCn7614nBiZujJ4EaqimTRQG0NS5Xj9S2ua+/tYJufJzL0TSdo8dxKVigvjffdTa4pBEPmdcwqKlUQrpZ7BaPUoKEOZUdSd2+ZAEzLckwjh7I0X3qoVBj+VJ5VdlsNiF1Y/HFYPk8LoFbQJUlIdXMDtJxfI3h2baUHh51Kp9NJEYSULcfu4kPdi/jSYm70xZwaFrFPd6+puBuTi91Z+fmmDKHzbbpjvRNnZVGiYThIImbG2DPHTDoBJDmNE4zqC1SLk+l+MOpmnabBQyPIZERTW1W39SDyXg8nhyOnx/QtMEJnzecqCenUJkE2YTxQK32AX1S57NSfFk6/IdBDhDSLxr1yAOqWbTlu4+RwqW3Z870oi/qRHcwyeUM0pg6QaAXWlJE9qTcqG8sX1zVfZtxLHvVjnnGunzgmVpaPOvLjIfGh9ZlOBgtS2jqSM5KbdyR9iRjrk/UpTxiaks6fNZQVfseogGyJeVqa6tFakbMtoe+mslBrszLpp6o83HOXHrcSZTeG6FV6gRi5u4mjn4eWeBSx/mXdUE3OTyGRVBxC4SRL7G0dm+4peEh2vrADQk0R0eeF5LVpKZahGmeqsfaCVocDofm6+CBWnq2e0AJHLar3Y2grobPJZ2ic5NF32poytZzf9InLcnm/RHascsFT519dlBxC1MM6XuEBqmc23UTzkp8bZm1MOL9utmsPu3rxz8ze3t9gqd+cd5rahtBuwXpXT7vPCk3ZDoyWfZdKy3z7MvwYcYyc3RmHyx1360jSccPMZp7yXZR3WEDmRvvYtAqvAnrhRhyFFV4aldTcpPsUv07N8abmsuVBjFkET7EYDtTJo5aKrmi0DGNlpugvRr4cm4cc/Fli2raGrQA64jYWzgeqG8gOJOJ9lP/AUHmJs9xL51WdVVa7Nw7uiAGtsPYOOoFxJac7afzA/RkGZc8IKt6uF/XQNiG9Sg79ovllxotjqZfHkl2cR1CW6NTN8PqPiMMHeszb0DN0Xel+MhfD/449xWE+vCho/m7w9J46jg59WQg+SI2U9fbGirImnu35UcsNSlzaRGkPaJPEAQjRK/dF3px1I+E0Jzf/U8HdQRtWUZooD+Go44RUtMBm6vt5tO9eLUPuOOzXyKjzgVbv/MoHHWXlDpYSzgkaomQmj4HtAdqotDHlS6COjEhox5fBHWWkPr5IqjzhNTLi6CmyKjpwUVQpwipAy6WhkRN6CG2Xth7URPaOtCWrRCob/99vFFVIoGO5PTOdD5284Z6/PcWQm28Z4Gsvr7TG0uJ3/+8y3sWDBFS68VT4sf53voSnJrLfkBqrvQe1L+DUk/OT/2b+v4tIPX47NTfvlOxfwJSv5yd+p8Ylf1lN/YtYfGUPzP1t1/ATl3H0f4joT4+NHMu6tsfWlrr/7i2/v03EfXivNTXP/QKQvoJUs+3o66/EFEb+58SP0zf8UYCyfunZFQm+dHfn99NInHs4zMzWctXvI1+/h3BG+OoneIO6vOUfB5EsnAbcJd+iCJpLfh8FuwNRDItKEnvDHuUp/VE3dRBny0IT8sPSQ19VNeFeuxYI38vIR+jslEHfI4jRN0QUC8vhtrDQrkhOtjTJ2FKItj+4fM56TcQwa4V/DMzxflmMy+SHD4NhsznaWLsmHdqVJcvPe8pfCEDVOCVmSeO4mYqF9QhhYI8rRSJ0LOet+txcOp0ZcXybFQX+HVawUEUZ63McQjLZ1q9ORH2IufYle9ODe1NFrdRPmoRL0/R2BvldJY6uFImwU4l4mP47gSTYHtb54qN+QCBcvBylHUOYXsk2EAJD9mmBCmviy7QqrlXcOwy74RWz3RGiC3h4zbssYitKzTA7sGcpMi6QQPs1oaQGusisOJpnnGHBj4AMzbsPKP8liwIjrDTAxj1FIYAGNyPVWy5m1o9U6JoT42w0wPI23HSMhxBdj9WGTYgGs0QxREPm2iPXT6r5nDqaMH9evfgI/gpGTV+597YtQzZwA0XLbhfb6hbg8ujkFFjJzWQhd0Kgjrjnu7Co85iJzXcy+VR57HlCLcjpi68OTU2OUKWo0P26xURNf7xAUh5PZcR1G8dQ6hHLLV7oVpERT73Q80Q1JDEBFMMS+1e8qGyTNT9UOFlGfwmOVhHFZGeIbfWBu5UGcLyCbtJLie5D1wR1yGIdMqT1SFUF1eIwKhnUGrY5U5DLw/bIqSWcNR3kG7IBlapwpIM4vLwK8LpuoQrn+4gOxDT0Poaajjo5SGfzGCpYSMVyPWGl/jFAuzyEN6MHoo+2MgyxNhsBXowiGOzyBmym7KYJhQ3gY0suhsbhVB2dxGW1EGoPKZUReybLLtNXtko3NRU2vV+5FvkrbMdhtq9UNXUczYKMF0Ct24EK5P6B56adi9UdWy7tVkZ05GZO6zNKkQtM10DDDVy32S5ZYHgFYR7HFTcWs6U5ac+LI19CgWzb7K4LfAHDJblC1sPBOlKK6ODs2xGxrYz3YV5CgX74snitiWD40flVs+r1SqKLKsNP1nxyYwt+jwsoqc35dmsTOSdxUp5Vq748o2D+mhq7SHky1MXQ30xi40WSSW0h2CW7dIWeTlgmnyIUyM0dQROXZxvyr2p0oryhUIhw0dbyrRXQS4rqYtIs+2qJbPaEFZuKdtZZU62NqMpi6Q+7kC0a17prVp8hueP4ZcFAn9orXrutxm4abeKrI0wDeH5TBSgbwjBUS8VhPYmK1Mlyrv30AFHVJk6sk0RnCQLHcLKiue4eRCa+tlJnS7LkMMfMVg+WjZbbz6FEZ9G8ESpHTkFM7+BRWdWcxsKWcfInFJIscfC204n8fzWOzdyWkDvbH3g4tZ1RcjVfPqkZqNAp5h2bu+reMgC276IXoQ3FFwgtMqoguhSOc406nWCgOwF294TDFmtg2KvilTFiz+dsL1OfJFdVfrRQk1iaQ17OyeCVit0bzNfgneNV7w66FEyvLEGEa94Ct2PqIVSa8kHayYgRD7CW8/P+9voNwT3lX95WzdIILYuWJdIEa3cMMV7oQaOnaPdlaMt70NEtM3DFKRpb1NeisNk/b/6IJYozk/tWRdl60/qMJQJl/pMMYT9iNSwjRp+VTkPdStkasR6bojUZGvqWCEWDC+aGj1ddCFgSUeoOwLDpS5OlRZrbiYgeXk+w7aUVUvmM7wXeL3N0FKI1zswSs/nm0pPY88Aet5uSq0lAg6dUXkPLR11v3B5u1JkvmCMsA/hD0Pk1mo7UzcX++2zotGBAExl1ttOV0qrpTu7LMstYNrptqd2k4pFczNMG1HclMGQlaIOOY7RhvRmZXWIpX32P0RO7kK/unpFAAAAAElFTkSuQmCC"/>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2" descr="data:image/png;base64,iVBORw0KGgoAAAANSUhEUgAAALUAAAC+CAMAAABESr5YAAAA8FBMVEX///8sV3AOITOSo0VTlukAEym0ub8AACAAFitbaHSrsbgdT2pPlOmWqraRokIoVG6OoDwEHDAzPktJkejp6+71+f79/v/7/PiMnjfw8/UYTGj3+foJR2SJnC/x8+dnouvW3uI1XXXR2LPZ37+Wpk1/r+7U5Pm40vXq8vyntWhcm+re6vrJ3fierVnk7vynx/PO0NPCy5q/w8aDmqhpdICSu/Hg4uNUdIhEZ3y1wIEAABzJ0abq7dp6hI6utLqRo69siJk/TVsfMEGyvnySmaGxzfSbv/Hd4spce4+9x5F5kaBpg5SCsu+epKpzqOwlRlxj8C1zAAANs0lEQVR4nO2de3+aShPHsSa2DQikeDcKKoni/VJvR0+0tcZoUs/7fzfPgqDcdpcFYszzye+fpDmufBmGmdnZhUNRQKO/v35/+Qj6/evviDoo+3j79fa9eTzq9uuXx6wG/ef2ozCrur39o2LffChoFfsG+PS3jwUNsL+NqD9f35uCWF//UL8+mqmBsX9R743gS5/U59P/AfX118vVNYz6OkalLlVU7BpOfbn6pD6fPqnPp0/q8+mT+nz6pD6fLog6WUt6/eilUKca1eG+kwK/1Wr4T18KdfJVYBixAX4Z7qtYm18ONXN1dVUXX18Z5uq+jfn0JVCrftEUr1QxjAovVDEjLoG6s35Ya7SGxA9g66bAiFcWiQ+YIX6p81L/Mf7Yl/KBoWt73cyquQ8mZ0TM/eiHOisNJnd3uRydy93dTRZSNhB11YAWOw+N5rCuOfZrp4MKgOTU+f6SprmIIY7mXrpBLN54Pdh3eMBsiuo/GUFohkmd2JXoiFV0aZAIgJ3UMO8N21YPpheeUuFRJyZ2ZtXe3DgAdk1QI/XJtAc/Z/aIC0hIPRq7QGvm9u/cD4Lq1Cc3XqtncVUfhkad37lDA+wd4oKilHwYMtaoUdXOoon6PjLqLgeBjkRKXX/UD1rQMCeWjkp9jxxERJ1awkwNjD3wF0iaeuA7JvGUGkSYp/CoszkodISbSL6oG6J+8zV06I72zyekDYio+wjqCOfPRZJDQTiEPi2N19b1g+2fUOmRiDoOd5BIJOezcGk0m1qsY+rDdbWz10sR4T603DhAUdNxn1EE+PbBvqc6hDH5+cVSUx1LyceIojBEftlFUKc65uqaGbYbVfTk8SKo23tBK5g0dgE/bSSjXiDvxke/0CDViIwgVp9eVf8WcFMCUmp0DOn7p6bynVc1Xq8ZgQF1VLLRaLRrYdUhyHhN+0zpBrfqX+1hp/qQApWIUBfvn+DOTUQt3SGo/RYiJwHupMqefxK0iUEdOjEgy+gIar8Z/cRcrXcO93Nbn/yGRJ0vwWs+7jnIfAbckHuBYTqpZPthPRTCpR4jqHeBJr1rrWBlnoaiHgBVdWCxlKxSRQRsehGAOWV0cSzNnKv6oaJKOpo6ZLMCVBAJ0vVpixbaU5oEpV+yc1W3h3Ayaqn0Rjfjk+BKDXKOWBdAOWizNhl14gXm2Nyz/9qJ0rsLcDH31ixPOEeHZsdcPAg0Rb1isDtBqEeQKMJFApmaalg8hGHs58BYG5akXZw+54bNRYIUIcBB9owJWdzv93UbuLAOQu3qI1wkwIxA1doUNYbVh3at3VzvzeY3uoB+qfNx2m5tjosHaE/mk/nG0dSM2DTuu1rnhM28BrobVfUnFm6OC1Q3Na3ua6bTp5Oqf9gmCn7614nBiZujJ4EaqimTRQG0NS5Xj9S2ua+/tYJufJzL0TSdo8dxKVigvjffdTa4pBEPmdcwqKlUQrpZ7BaPUoKEOZUdSd2+ZAEzLckwjh7I0X3qoVBj+VJ5VdlsNiF1Y/HFYPk8LoFbQJUlIdXMDtJxfI3h2baUHh51Kp9NJEYSULcfu4kPdi/jSYm70xZwaFrFPd6+puBuTi91Z+fmmDKHzbbpjvRNnZVGiYThIImbG2DPHTDoBJDmNE4zqC1SLk+l+MOpmnabBQyPIZERTW1W39SDyXg8nhyOnx/QtMEJnzecqCenUJkE2YTxQK32AX1S57NSfFk6/IdBDhDSLxr1yAOqWbTlu4+RwqW3Z870oi/qRHcwyeUM0pg6QaAXWlJE9qTcqG8sX1zVfZtxLHvVjnnGunzgmVpaPOvLjIfGh9ZlOBgtS2jqSM5KbdyR9iRjrk/UpTxiaks6fNZQVfseogGyJeVqa6tFakbMtoe+mslBrszLpp6o83HOXHrcSZTeG6FV6gRi5u4mjn4eWeBSx/mXdUE3OTyGRVBxC4SRL7G0dm+4peEh2vrADQk0R0eeF5LVpKZahGmeqsfaCVocDofm6+CBWnq2e0AJHLar3Y2grobPJZ2ic5NF32poytZzf9InLcnm/RHascsFT519dlBxC1MM6XuEBqmc23UTzkp8bZm1MOL9utmsPu3rxz8ze3t9gqd+cd5rahtBuwXpXT7vPCk3ZDoyWfZdKy3z7MvwYcYyc3RmHyx1360jSccPMZp7yXZR3WEDmRvvYtAqvAnrhRhyFFV4aldTcpPsUv07N8abmsuVBjFkET7EYDtTJo5aKrmi0DGNlpugvRr4cm4cc/Fli2raGrQA64jYWzgeqG8gOJOJ9lP/AUHmJs9xL51WdVVa7Nw7uiAGtsPYOOoFxJac7afzA/RkGZc8IKt6uF/XQNiG9Sg79ovllxotjqZfHkl2cR1CW6NTN8PqPiMMHeszb0DN0Xel+MhfD/449xWE+vCho/m7w9J46jg59WQg+SI2U9fbGirImnu35UcsNSlzaRGkPaJPEAQjRK/dF3px1I+E0Jzf/U8HdQRtWUZooD+Go44RUtMBm6vt5tO9eLUPuOOzXyKjzgVbv/MoHHWXlDpYSzgkaomQmj4HtAdqotDHlS6COjEhox5fBHWWkPr5IqjzhNTLi6CmyKjpwUVQpwipAy6WhkRN6CG2Xth7URPaOtCWrRCob/99vFFVIoGO5PTOdD5284Z6/PcWQm28Z4Gsvr7TG0uJ3/+8y3sWDBFS68VT4sf53voSnJrLfkBqrvQe1L+DUk/OT/2b+v4tIPX47NTfvlOxfwJSv5yd+p8Ylf1lN/YtYfGUPzP1t1/ATl3H0f4joT4+NHMu6tsfWlrr/7i2/v03EfXivNTXP/QKQvoJUs+3o66/EFEb+58SP0zf8UYCyfunZFQm+dHfn99NInHs4zMzWctXvI1+/h3BG+OoneIO6vOUfB5EsnAbcJd+iCJpLfh8FuwNRDItKEnvDHuUp/VE3dRBny0IT8sPSQ19VNeFeuxYI38vIR+jslEHfI4jRN0QUC8vhtrDQrkhOtjTJ2FKItj+4fM56TcQwa4V/DMzxflmMy+SHD4NhsznaWLsmHdqVJcvPe8pfCEDVOCVmSeO4mYqF9QhhYI8rRSJ0LOet+txcOp0ZcXybFQX+HVawUEUZ63McQjLZ1q9ORH2IufYle9ODe1NFrdRPmoRL0/R2BvldJY6uFImwU4l4mP47gSTYHtb54qN+QCBcvBylHUOYXsk2EAJD9mmBCmviy7QqrlXcOwy74RWz3RGiC3h4zbssYitKzTA7sGcpMi6QQPs1oaQGusisOJpnnGHBj4AMzbsPKP8liwIjrDTAxj1FIYAGNyPVWy5m1o9U6JoT42w0wPI23HSMhxBdj9WGTYgGs0QxREPm2iPXT6r5nDqaMH9evfgI/gpGTV+597YtQzZwA0XLbhfb6hbg8ujkFFjJzWQhd0Kgjrjnu7Co85iJzXcy+VR57HlCLcjpi68OTU2OUKWo0P26xURNf7xAUh5PZcR1G8dQ6hHLLV7oVpERT73Q80Q1JDEBFMMS+1e8qGyTNT9UOFlGfwmOVhHFZGeIbfWBu5UGcLyCbtJLie5D1wR1yGIdMqT1SFUF1eIwKhnUGrY5U5DLw/bIqSWcNR3kG7IBlapwpIM4vLwK8LpuoQrn+4gOxDT0Poaajjo5SGfzGCpYSMVyPWGl/jFAuzyEN6MHoo+2MgyxNhsBXowiGOzyBmym7KYJhQ3gY0suhsbhVB2dxGW1EGoPKZUReybLLtNXtko3NRU2vV+5FvkrbMdhtq9UNXUczYKMF0Ct24EK5P6B56adi9UdWy7tVkZ05GZO6zNKkQtM10DDDVy32S5ZYHgFYR7HFTcWs6U5ac+LI19CgWzb7K4LfAHDJblC1sPBOlKK6ODs2xGxrYz3YV5CgX74snitiWD40flVs+r1SqKLKsNP1nxyYwt+jwsoqc35dmsTOSdxUp5Vq748o2D+mhq7SHky1MXQ30xi40WSSW0h2CW7dIWeTlgmnyIUyM0dQROXZxvyr2p0oryhUIhw0dbyrRXQS4rqYtIs+2qJbPaEFZuKdtZZU62NqMpi6Q+7kC0a17prVp8hueP4ZcFAn9orXrutxm4abeKrI0wDeH5TBSgbwjBUS8VhPYmK1Mlyrv30AFHVJk6sk0RnCQLHcLKiue4eRCa+tlJnS7LkMMfMVg+WjZbbz6FEZ9G8ESpHTkFM7+BRWdWcxsKWcfInFJIscfC204n8fzWOzdyWkDvbH3g4tZ1RcjVfPqkZqNAp5h2bu+reMgC276IXoQ3FFwgtMqoguhSOc406nWCgOwF294TDFmtg2KvilTFiz+dsL1OfJFdVfrRQk1iaQ17OyeCVit0bzNfgneNV7w66FEyvLEGEa94Ct2PqIVSa8kHayYgRD7CW8/P+9voNwT3lX95WzdIILYuWJdIEa3cMMV7oQaOnaPdlaMt70NEtM3DFKRpb1NeisNk/b/6IJYozk/tWRdl60/qMJQJl/pMMYT9iNSwjRp+VTkPdStkasR6bojUZGvqWCEWDC+aGj1ddCFgSUeoOwLDpS5OlRZrbiYgeXk+w7aUVUvmM7wXeL3N0FKI1zswSs/nm0pPY88Aet5uSq0lAg6dUXkPLR11v3B5u1JkvmCMsA/hD0Pk1mo7UzcX++2zotGBAExl1ttOV0qrpTu7LMstYNrptqd2k4pFczNMG1HclMGQlaIOOY7RhvRmZXWIpX32P0RO7kK/unpFAAAAAElFTkSuQmCC"/>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22" descr="data:image/png;base64,iVBORw0KGgoAAAANSUhEUgAAALUAAAC+CAMAAABESr5YAAAA8FBMVEX///8sV3AOITOSo0VTlukAEym0ub8AACAAFitbaHSrsbgdT2pPlOmWqraRokIoVG6OoDwEHDAzPktJkejp6+71+f79/v/7/PiMnjfw8/UYTGj3+foJR2SJnC/x8+dnouvW3uI1XXXR2LPZ37+Wpk1/r+7U5Pm40vXq8vyntWhcm+re6vrJ3fierVnk7vynx/PO0NPCy5q/w8aDmqhpdICSu/Hg4uNUdIhEZ3y1wIEAABzJ0abq7dp6hI6utLqRo69siJk/TVsfMEGyvnySmaGxzfSbv/Hd4spce4+9x5F5kaBpg5SCsu+epKpzqOwlRlxj8C1zAAANs0lEQVR4nO2de3+aShPHsSa2DQikeDcKKoni/VJvR0+0tcZoUs/7fzfPgqDcdpcFYszzye+fpDmufBmGmdnZhUNRQKO/v35/+Qj6/evviDoo+3j79fa9eTzq9uuXx6wG/ef2ozCrur39o2LffChoFfsG+PS3jwUNsL+NqD9f35uCWF//UL8+mqmBsX9R743gS5/U59P/AfX118vVNYz6OkalLlVU7BpOfbn6pD6fPqnPp0/q8+mT+nz6pD6fLog6WUt6/eilUKca1eG+kwK/1Wr4T18KdfJVYBixAX4Z7qtYm18ONXN1dVUXX18Z5uq+jfn0JVCrftEUr1QxjAovVDEjLoG6s35Ya7SGxA9g66bAiFcWiQ+YIX6p81L/Mf7Yl/KBoWt73cyquQ8mZ0TM/eiHOisNJnd3uRydy93dTRZSNhB11YAWOw+N5rCuOfZrp4MKgOTU+f6SprmIIY7mXrpBLN54Pdh3eMBsiuo/GUFohkmd2JXoiFV0aZAIgJ3UMO8N21YPpheeUuFRJyZ2ZtXe3DgAdk1QI/XJtAc/Z/aIC0hIPRq7QGvm9u/cD4Lq1Cc3XqtncVUfhkad37lDA+wd4oKilHwYMtaoUdXOoon6PjLqLgeBjkRKXX/UD1rQMCeWjkp9jxxERJ1awkwNjD3wF0iaeuA7JvGUGkSYp/CoszkodISbSL6oG6J+8zV06I72zyekDYio+wjqCOfPRZJDQTiEPi2N19b1g+2fUOmRiDoOd5BIJOezcGk0m1qsY+rDdbWz10sR4T603DhAUdNxn1EE+PbBvqc6hDH5+cVSUx1LyceIojBEftlFUKc65uqaGbYbVfTk8SKo23tBK5g0dgE/bSSjXiDvxke/0CDViIwgVp9eVf8WcFMCUmp0DOn7p6bynVc1Xq8ZgQF1VLLRaLRrYdUhyHhN+0zpBrfqX+1hp/qQApWIUBfvn+DOTUQt3SGo/RYiJwHupMqefxK0iUEdOjEgy+gIar8Z/cRcrXcO93Nbn/yGRJ0vwWs+7jnIfAbckHuBYTqpZPthPRTCpR4jqHeBJr1rrWBlnoaiHgBVdWCxlKxSRQRsehGAOWV0cSzNnKv6oaJKOpo6ZLMCVBAJ0vVpixbaU5oEpV+yc1W3h3Ayaqn0Rjfjk+BKDXKOWBdAOWizNhl14gXm2Nyz/9qJ0rsLcDH31ixPOEeHZsdcPAg0Rb1isDtBqEeQKMJFApmaalg8hGHs58BYG5akXZw+54bNRYIUIcBB9owJWdzv93UbuLAOQu3qI1wkwIxA1doUNYbVh3at3VzvzeY3uoB+qfNx2m5tjosHaE/mk/nG0dSM2DTuu1rnhM28BrobVfUnFm6OC1Q3Na3ua6bTp5Oqf9gmCn7614nBiZujJ4EaqimTRQG0NS5Xj9S2ua+/tYJufJzL0TSdo8dxKVigvjffdTa4pBEPmdcwqKlUQrpZ7BaPUoKEOZUdSd2+ZAEzLckwjh7I0X3qoVBj+VJ5VdlsNiF1Y/HFYPk8LoFbQJUlIdXMDtJxfI3h2baUHh51Kp9NJEYSULcfu4kPdi/jSYm70xZwaFrFPd6+puBuTi91Z+fmmDKHzbbpjvRNnZVGiYThIImbG2DPHTDoBJDmNE4zqC1SLk+l+MOpmnabBQyPIZERTW1W39SDyXg8nhyOnx/QtMEJnzecqCenUJkE2YTxQK32AX1S57NSfFk6/IdBDhDSLxr1yAOqWbTlu4+RwqW3Z870oi/qRHcwyeUM0pg6QaAXWlJE9qTcqG8sX1zVfZtxLHvVjnnGunzgmVpaPOvLjIfGh9ZlOBgtS2jqSM5KbdyR9iRjrk/UpTxiaks6fNZQVfseogGyJeVqa6tFakbMtoe+mslBrszLpp6o83HOXHrcSZTeG6FV6gRi5u4mjn4eWeBSx/mXdUE3OTyGRVBxC4SRL7G0dm+4peEh2vrADQk0R0eeF5LVpKZahGmeqsfaCVocDofm6+CBWnq2e0AJHLar3Y2grobPJZ2ic5NF32poytZzf9InLcnm/RHascsFT519dlBxC1MM6XuEBqmc23UTzkp8bZm1MOL9utmsPu3rxz8ze3t9gqd+cd5rahtBuwXpXT7vPCk3ZDoyWfZdKy3z7MvwYcYyc3RmHyx1360jSccPMZp7yXZR3WEDmRvvYtAqvAnrhRhyFFV4aldTcpPsUv07N8abmsuVBjFkET7EYDtTJo5aKrmi0DGNlpugvRr4cm4cc/Fli2raGrQA64jYWzgeqG8gOJOJ9lP/AUHmJs9xL51WdVVa7Nw7uiAGtsPYOOoFxJac7afzA/RkGZc8IKt6uF/XQNiG9Sg79ovllxotjqZfHkl2cR1CW6NTN8PqPiMMHeszb0DN0Xel+MhfD/449xWE+vCho/m7w9J46jg59WQg+SI2U9fbGirImnu35UcsNSlzaRGkPaJPEAQjRK/dF3px1I+E0Jzf/U8HdQRtWUZooD+Go44RUtMBm6vt5tO9eLUPuOOzXyKjzgVbv/MoHHWXlDpYSzgkaomQmj4HtAdqotDHlS6COjEhox5fBHWWkPr5IqjzhNTLi6CmyKjpwUVQpwipAy6WhkRN6CG2Xth7URPaOtCWrRCob/99vFFVIoGO5PTOdD5284Z6/PcWQm28Z4Gsvr7TG0uJ3/+8y3sWDBFS68VT4sf53voSnJrLfkBqrvQe1L+DUk/OT/2b+v4tIPX47NTfvlOxfwJSv5yd+p8Ylf1lN/YtYfGUPzP1t1/ATl3H0f4joT4+NHMu6tsfWlrr/7i2/v03EfXivNTXP/QKQvoJUs+3o66/EFEb+58SP0zf8UYCyfunZFQm+dHfn99NInHs4zMzWctXvI1+/h3BG+OoneIO6vOUfB5EsnAbcJd+iCJpLfh8FuwNRDItKEnvDHuUp/VE3dRBny0IT8sPSQ19VNeFeuxYI38vIR+jslEHfI4jRN0QUC8vhtrDQrkhOtjTJ2FKItj+4fM56TcQwa4V/DMzxflmMy+SHD4NhsznaWLsmHdqVJcvPe8pfCEDVOCVmSeO4mYqF9QhhYI8rRSJ0LOet+txcOp0ZcXybFQX+HVawUEUZ63McQjLZ1q9ORH2IufYle9ODe1NFrdRPmoRL0/R2BvldJY6uFImwU4l4mP47gSTYHtb54qN+QCBcvBylHUOYXsk2EAJD9mmBCmviy7QqrlXcOwy74RWz3RGiC3h4zbssYitKzTA7sGcpMi6QQPs1oaQGusisOJpnnGHBj4AMzbsPKP8liwIjrDTAxj1FIYAGNyPVWy5m1o9U6JoT42w0wPI23HSMhxBdj9WGTYgGs0QxREPm2iPXT6r5nDqaMH9evfgI/gpGTV+597YtQzZwA0XLbhfb6hbg8ujkFFjJzWQhd0Kgjrjnu7Co85iJzXcy+VR57HlCLcjpi68OTU2OUKWo0P26xURNf7xAUh5PZcR1G8dQ6hHLLV7oVpERT73Q80Q1JDEBFMMS+1e8qGyTNT9UOFlGfwmOVhHFZGeIbfWBu5UGcLyCbtJLie5D1wR1yGIdMqT1SFUF1eIwKhnUGrY5U5DLw/bIqSWcNR3kG7IBlapwpIM4vLwK8LpuoQrn+4gOxDT0Poaajjo5SGfzGCpYSMVyPWGl/jFAuzyEN6MHoo+2MgyxNhsBXowiGOzyBmym7KYJhQ3gY0suhsbhVB2dxGW1EGoPKZUReybLLtNXtko3NRU2vV+5FvkrbMdhtq9UNXUczYKMF0Ct24EK5P6B56adi9UdWy7tVkZ05GZO6zNKkQtM10DDDVy32S5ZYHgFYR7HFTcWs6U5ac+LI19CgWzb7K4LfAHDJblC1sPBOlKK6ODs2xGxrYz3YV5CgX74snitiWD40flVs+r1SqKLKsNP1nxyYwt+jwsoqc35dmsTOSdxUp5Vq748o2D+mhq7SHky1MXQ30xi40WSSW0h2CW7dIWeTlgmnyIUyM0dQROXZxvyr2p0oryhUIhw0dbyrRXQS4rqYtIs+2qJbPaEFZuKdtZZU62NqMpi6Q+7kC0a17prVp8hueP4ZcFAn9orXrutxm4abeKrI0wDeH5TBSgbwjBUS8VhPYmK1Mlyrv30AFHVJk6sk0RnCQLHcLKiue4eRCa+tlJnS7LkMMfMVg+WjZbbz6FEZ9G8ESpHTkFM7+BRWdWcxsKWcfInFJIscfC204n8fzWOzdyWkDvbH3g4tZ1RcjVfPqkZqNAp5h2bu+reMgC276IXoQ3FFwgtMqoguhSOc406nWCgOwF294TDFmtg2KvilTFiz+dsL1OfJFdVfrRQk1iaQ17OyeCVit0bzNfgneNV7w66FEyvLEGEa94Ct2PqIVSa8kHayYgRD7CW8/P+9voNwT3lX95WzdIILYuWJdIEa3cMMV7oQaOnaPdlaMt70NEtM3DFKRpb1NeisNk/b/6IJYozk/tWRdl60/qMJQJl/pMMYT9iNSwjRp+VTkPdStkasR6bojUZGvqWCEWDC+aGj1ddCFgSUeoOwLDpS5OlRZrbiYgeXk+w7aUVUvmM7wXeL3N0FKI1zswSs/nm0pPY88Aet5uSq0lAg6dUXkPLR11v3B5u1JkvmCMsA/hD0Pk1mo7UzcX++2zotGBAExl1ttOV0qrpTu7LMstYNrptqd2k4pFczNMG1HclMGQlaIOOY7RhvRmZXWIpX32P0RO7kK/unpFAAAAAElFTkSuQmCC"/>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24" descr="data:image/png;base64,iVBORw0KGgoAAAANSUhEUgAAALUAAAC+CAMAAABESr5YAAAA8FBMVEX///8sV3AOITOSo0VTlukAEym0ub8AACAAFitbaHSrsbgdT2pPlOmWqraRokIoVG6OoDwEHDAzPktJkejp6+71+f79/v/7/PiMnjfw8/UYTGj3+foJR2SJnC/x8+dnouvW3uI1XXXR2LPZ37+Wpk1/r+7U5Pm40vXq8vyntWhcm+re6vrJ3fierVnk7vynx/PO0NPCy5q/w8aDmqhpdICSu/Hg4uNUdIhEZ3y1wIEAABzJ0abq7dp6hI6utLqRo69siJk/TVsfMEGyvnySmaGxzfSbv/Hd4spce4+9x5F5kaBpg5SCsu+epKpzqOwlRlxj8C1zAAANs0lEQVR4nO2de3+aShPHsSa2DQikeDcKKoni/VJvR0+0tcZoUs/7fzfPgqDcdpcFYszzye+fpDmufBmGmdnZhUNRQKO/v35/+Qj6/evviDoo+3j79fa9eTzq9uuXx6wG/ef2ozCrur39o2LffChoFfsG+PS3jwUNsL+NqD9f35uCWF//UL8+mqmBsX9R743gS5/U59P/AfX118vVNYz6OkalLlVU7BpOfbn6pD6fPqnPp0/q8+mT+nz6pD6fLog6WUt6/eilUKca1eG+kwK/1Wr4T18KdfJVYBixAX4Z7qtYm18ONXN1dVUXX18Z5uq+jfn0JVCrftEUr1QxjAovVDEjLoG6s35Ya7SGxA9g66bAiFcWiQ+YIX6p81L/Mf7Yl/KBoWt73cyquQ8mZ0TM/eiHOisNJnd3uRydy93dTRZSNhB11YAWOw+N5rCuOfZrp4MKgOTU+f6SprmIIY7mXrpBLN54Pdh3eMBsiuo/GUFohkmd2JXoiFV0aZAIgJ3UMO8N21YPpheeUuFRJyZ2ZtXe3DgAdk1QI/XJtAc/Z/aIC0hIPRq7QGvm9u/cD4Lq1Cc3XqtncVUfhkad37lDA+wd4oKilHwYMtaoUdXOoon6PjLqLgeBjkRKXX/UD1rQMCeWjkp9jxxERJ1awkwNjD3wF0iaeuA7JvGUGkSYp/CoszkodISbSL6oG6J+8zV06I72zyekDYio+wjqCOfPRZJDQTiEPi2N19b1g+2fUOmRiDoOd5BIJOezcGk0m1qsY+rDdbWz10sR4T603DhAUdNxn1EE+PbBvqc6hDH5+cVSUx1LyceIojBEftlFUKc65uqaGbYbVfTk8SKo23tBK5g0dgE/bSSjXiDvxke/0CDViIwgVp9eVf8WcFMCUmp0DOn7p6bynVc1Xq8ZgQF1VLLRaLRrYdUhyHhN+0zpBrfqX+1hp/qQApWIUBfvn+DOTUQt3SGo/RYiJwHupMqefxK0iUEdOjEgy+gIar8Z/cRcrXcO93Nbn/yGRJ0vwWs+7jnIfAbckHuBYTqpZPthPRTCpR4jqHeBJr1rrWBlnoaiHgBVdWCxlKxSRQRsehGAOWV0cSzNnKv6oaJKOpo6ZLMCVBAJ0vVpixbaU5oEpV+yc1W3h3Ayaqn0Rjfjk+BKDXKOWBdAOWizNhl14gXm2Nyz/9qJ0rsLcDH31ixPOEeHZsdcPAg0Rb1isDtBqEeQKMJFApmaalg8hGHs58BYG5akXZw+54bNRYIUIcBB9owJWdzv93UbuLAOQu3qI1wkwIxA1doUNYbVh3at3VzvzeY3uoB+qfNx2m5tjosHaE/mk/nG0dSM2DTuu1rnhM28BrobVfUnFm6OC1Q3Na3ua6bTp5Oqf9gmCn7614nBiZujJ4EaqimTRQG0NS5Xj9S2ua+/tYJufJzL0TSdo8dxKVigvjffdTa4pBEPmdcwqKlUQrpZ7BaPUoKEOZUdSd2+ZAEzLckwjh7I0X3qoVBj+VJ5VdlsNiF1Y/HFYPk8LoFbQJUlIdXMDtJxfI3h2baUHh51Kp9NJEYSULcfu4kPdi/jSYm70xZwaFrFPd6+puBuTi91Z+fmmDKHzbbpjvRNnZVGiYThIImbG2DPHTDoBJDmNE4zqC1SLk+l+MOpmnabBQyPIZERTW1W39SDyXg8nhyOnx/QtMEJnzecqCenUJkE2YTxQK32AX1S57NSfFk6/IdBDhDSLxr1yAOqWbTlu4+RwqW3Z870oi/qRHcwyeUM0pg6QaAXWlJE9qTcqG8sX1zVfZtxLHvVjnnGunzgmVpaPOvLjIfGh9ZlOBgtS2jqSM5KbdyR9iRjrk/UpTxiaks6fNZQVfseogGyJeVqa6tFakbMtoe+mslBrszLpp6o83HOXHrcSZTeG6FV6gRi5u4mjn4eWeBSx/mXdUE3OTyGRVBxC4SRL7G0dm+4peEh2vrADQk0R0eeF5LVpKZahGmeqsfaCVocDofm6+CBWnq2e0AJHLar3Y2grobPJZ2ic5NF32poytZzf9InLcnm/RHascsFT519dlBxC1MM6XuEBqmc23UTzkp8bZm1MOL9utmsPu3rxz8ze3t9gqd+cd5rahtBuwXpXT7vPCk3ZDoyWfZdKy3z7MvwYcYyc3RmHyx1360jSccPMZp7yXZR3WEDmRvvYtAqvAnrhRhyFFV4aldTcpPsUv07N8abmsuVBjFkET7EYDtTJo5aKrmi0DGNlpugvRr4cm4cc/Fli2raGrQA64jYWzgeqG8gOJOJ9lP/AUHmJs9xL51WdVVa7Nw7uiAGtsPYOOoFxJac7afzA/RkGZc8IKt6uF/XQNiG9Sg79ovllxotjqZfHkl2cR1CW6NTN8PqPiMMHeszb0DN0Xel+MhfD/449xWE+vCho/m7w9J46jg59WQg+SI2U9fbGirImnu35UcsNSlzaRGkPaJPEAQjRK/dF3px1I+E0Jzf/U8HdQRtWUZooD+Go44RUtMBm6vt5tO9eLUPuOOzXyKjzgVbv/MoHHWXlDpYSzgkaomQmj4HtAdqotDHlS6COjEhox5fBHWWkPr5IqjzhNTLi6CmyKjpwUVQpwipAy6WhkRN6CG2Xth7URPaOtCWrRCob/99vFFVIoGO5PTOdD5284Z6/PcWQm28Z4Gsvr7TG0uJ3/+8y3sWDBFS68VT4sf53voSnJrLfkBqrvQe1L+DUk/OT/2b+v4tIPX47NTfvlOxfwJSv5yd+p8Ylf1lN/YtYfGUPzP1t1/ATl3H0f4joT4+NHMu6tsfWlrr/7i2/v03EfXivNTXP/QKQvoJUs+3o66/EFEb+58SP0zf8UYCyfunZFQm+dHfn99NInHs4zMzWctXvI1+/h3BG+OoneIO6vOUfB5EsnAbcJd+iCJpLfh8FuwNRDItKEnvDHuUp/VE3dRBny0IT8sPSQ19VNeFeuxYI38vIR+jslEHfI4jRN0QUC8vhtrDQrkhOtjTJ2FKItj+4fM56TcQwa4V/DMzxflmMy+SHD4NhsznaWLsmHdqVJcvPe8pfCEDVOCVmSeO4mYqF9QhhYI8rRSJ0LOet+txcOp0ZcXybFQX+HVawUEUZ63McQjLZ1q9ORH2IufYle9ODe1NFrdRPmoRL0/R2BvldJY6uFImwU4l4mP47gSTYHtb54qN+QCBcvBylHUOYXsk2EAJD9mmBCmviy7QqrlXcOwy74RWz3RGiC3h4zbssYitKzTA7sGcpMi6QQPs1oaQGusisOJpnnGHBj4AMzbsPKP8liwIjrDTAxj1FIYAGNyPVWy5m1o9U6JoT42w0wPI23HSMhxBdj9WGTYgGs0QxREPm2iPXT6r5nDqaMH9evfgI/gpGTV+597YtQzZwA0XLbhfb6hbg8ujkFFjJzWQhd0Kgjrjnu7Co85iJzXcy+VR57HlCLcjpi68OTU2OUKWo0P26xURNf7xAUh5PZcR1G8dQ6hHLLV7oVpERT73Q80Q1JDEBFMMS+1e8qGyTNT9UOFlGfwmOVhHFZGeIbfWBu5UGcLyCbtJLie5D1wR1yGIdMqT1SFUF1eIwKhnUGrY5U5DLw/bIqSWcNR3kG7IBlapwpIM4vLwK8LpuoQrn+4gOxDT0Poaajjo5SGfzGCpYSMVyPWGl/jFAuzyEN6MHoo+2MgyxNhsBXowiGOzyBmym7KYJhQ3gY0suhsbhVB2dxGW1EGoPKZUReybLLtNXtko3NRU2vV+5FvkrbMdhtq9UNXUczYKMF0Ct24EK5P6B56adi9UdWy7tVkZ05GZO6zNKkQtM10DDDVy32S5ZYHgFYR7HFTcWs6U5ac+LI19CgWzb7K4LfAHDJblC1sPBOlKK6ODs2xGxrYz3YV5CgX74snitiWD40flVs+r1SqKLKsNP1nxyYwt+jwsoqc35dmsTOSdxUp5Vq748o2D+mhq7SHky1MXQ30xi40WSSW0h2CW7dIWeTlgmnyIUyM0dQROXZxvyr2p0oryhUIhw0dbyrRXQS4rqYtIs+2qJbPaEFZuKdtZZU62NqMpi6Q+7kC0a17prVp8hueP4ZcFAn9orXrutxm4abeKrI0wDeH5TBSgbwjBUS8VhPYmK1Mlyrv30AFHVJk6sk0RnCQLHcLKiue4eRCa+tlJnS7LkMMfMVg+WjZbbz6FEZ9G8ESpHTkFM7+BRWdWcxsKWcfInFJIscfC204n8fzWOzdyWkDvbH3g4tZ1RcjVfPqkZqNAp5h2bu+reMgC276IXoQ3FFwgtMqoguhSOc406nWCgOwF294TDFmtg2KvilTFiz+dsL1OfJFdVfrRQk1iaQ17OyeCVit0bzNfgneNV7w66FEyvLEGEa94Ct2PqIVSa8kHayYgRD7CW8/P+9voNwT3lX95WzdIILYuWJdIEa3cMMV7oQaOnaPdlaMt70NEtM3DFKRpb1NeisNk/b/6IJYozk/tWRdl60/qMJQJl/pMMYT9iNSwjRp+VTkPdStkasR6bojUZGvqWCEWDC+aGj1ddCFgSUeoOwLDpS5OlRZrbiYgeXk+w7aUVUvmM7wXeL3N0FKI1zswSs/nm0pPY88Aet5uSq0lAg6dUXkPLR11v3B5u1JkvmCMsA/hD0Pk1mo7UzcX++2zotGBAExl1ttOV0qrpTu7LMstYNrptqd2k4pFczNMG1HclMGQlaIOOY7RhvRmZXWIpX32P0RO7kK/unpFAAAAAElFTkSuQmCC"/>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26" descr="data:image/png;base64,iVBORw0KGgoAAAANSUhEUgAAALUAAAC+CAMAAABESr5YAAAA8FBMVEX///8sV3AOITOSo0VTlukAEym0ub8AACAAFitbaHSrsbgdT2pPlOmWqraRokIoVG6OoDwEHDAzPktJkejp6+71+f79/v/7/PiMnjfw8/UYTGj3+foJR2SJnC/x8+dnouvW3uI1XXXR2LPZ37+Wpk1/r+7U5Pm40vXq8vyntWhcm+re6vrJ3fierVnk7vynx/PO0NPCy5q/w8aDmqhpdICSu/Hg4uNUdIhEZ3y1wIEAABzJ0abq7dp6hI6utLqRo69siJk/TVsfMEGyvnySmaGxzfSbv/Hd4spce4+9x5F5kaBpg5SCsu+epKpzqOwlRlxj8C1zAAANs0lEQVR4nO2de3+aShPHsSa2DQikeDcKKoni/VJvR0+0tcZoUs/7fzfPgqDcdpcFYszzye+fpDmufBmGmdnZhUNRQKO/v35/+Qj6/evviDoo+3j79fa9eTzq9uuXx6wG/ef2ozCrur39o2LffChoFfsG+PS3jwUNsL+NqD9f35uCWF//UL8+mqmBsX9R743gS5/U59P/AfX118vVNYz6OkalLlVU7BpOfbn6pD6fPqnPp0/q8+mT+nz6pD6fLog6WUt6/eilUKca1eG+kwK/1Wr4T18KdfJVYBixAX4Z7qtYm18ONXN1dVUXX18Z5uq+jfn0JVCrftEUr1QxjAovVDEjLoG6s35Ya7SGxA9g66bAiFcWiQ+YIX6p81L/Mf7Yl/KBoWt73cyquQ8mZ0TM/eiHOisNJnd3uRydy93dTRZSNhB11YAWOw+N5rCuOfZrp4MKgOTU+f6SprmIIY7mXrpBLN54Pdh3eMBsiuo/GUFohkmd2JXoiFV0aZAIgJ3UMO8N21YPpheeUuFRJyZ2ZtXe3DgAdk1QI/XJtAc/Z/aIC0hIPRq7QGvm9u/cD4Lq1Cc3XqtncVUfhkad37lDA+wd4oKilHwYMtaoUdXOoon6PjLqLgeBjkRKXX/UD1rQMCeWjkp9jxxERJ1awkwNjD3wF0iaeuA7JvGUGkSYp/CoszkodISbSL6oG6J+8zV06I72zyekDYio+wjqCOfPRZJDQTiEPi2N19b1g+2fUOmRiDoOd5BIJOezcGk0m1qsY+rDdbWz10sR4T603DhAUdNxn1EE+PbBvqc6hDH5+cVSUx1LyceIojBEftlFUKc65uqaGbYbVfTk8SKo23tBK5g0dgE/bSSjXiDvxke/0CDViIwgVp9eVf8WcFMCUmp0DOn7p6bynVc1Xq8ZgQF1VLLRaLRrYdUhyHhN+0zpBrfqX+1hp/qQApWIUBfvn+DOTUQt3SGo/RYiJwHupMqefxK0iUEdOjEgy+gIar8Z/cRcrXcO93Nbn/yGRJ0vwWs+7jnIfAbckHuBYTqpZPthPRTCpR4jqHeBJr1rrWBlnoaiHgBVdWCxlKxSRQRsehGAOWV0cSzNnKv6oaJKOpo6ZLMCVBAJ0vVpixbaU5oEpV+yc1W3h3Ayaqn0Rjfjk+BKDXKOWBdAOWizNhl14gXm2Nyz/9qJ0rsLcDH31ixPOEeHZsdcPAg0Rb1isDtBqEeQKMJFApmaalg8hGHs58BYG5akXZw+54bNRYIUIcBB9owJWdzv93UbuLAOQu3qI1wkwIxA1doUNYbVh3at3VzvzeY3uoB+qfNx2m5tjosHaE/mk/nG0dSM2DTuu1rnhM28BrobVfUnFm6OC1Q3Na3ua6bTp5Oqf9gmCn7614nBiZujJ4EaqimTRQG0NS5Xj9S2ua+/tYJufJzL0TSdo8dxKVigvjffdTa4pBEPmdcwqKlUQrpZ7BaPUoKEOZUdSd2+ZAEzLckwjh7I0X3qoVBj+VJ5VdlsNiF1Y/HFYPk8LoFbQJUlIdXMDtJxfI3h2baUHh51Kp9NJEYSULcfu4kPdi/jSYm70xZwaFrFPd6+puBuTi91Z+fmmDKHzbbpjvRNnZVGiYThIImbG2DPHTDoBJDmNE4zqC1SLk+l+MOpmnabBQyPIZERTW1W39SDyXg8nhyOnx/QtMEJnzecqCenUJkE2YTxQK32AX1S57NSfFk6/IdBDhDSLxr1yAOqWbTlu4+RwqW3Z870oi/qRHcwyeUM0pg6QaAXWlJE9qTcqG8sX1zVfZtxLHvVjnnGunzgmVpaPOvLjIfGh9ZlOBgtS2jqSM5KbdyR9iRjrk/UpTxiaks6fNZQVfseogGyJeVqa6tFakbMtoe+mslBrszLpp6o83HOXHrcSZTeG6FV6gRi5u4mjn4eWeBSx/mXdUE3OTyGRVBxC4SRL7G0dm+4peEh2vrADQk0R0eeF5LVpKZahGmeqsfaCVocDofm6+CBWnq2e0AJHLar3Y2grobPJZ2ic5NF32poytZzf9InLcnm/RHascsFT519dlBxC1MM6XuEBqmc23UTzkp8bZm1MOL9utmsPu3rxz8ze3t9gqd+cd5rahtBuwXpXT7vPCk3ZDoyWfZdKy3z7MvwYcYyc3RmHyx1360jSccPMZp7yXZR3WEDmRvvYtAqvAnrhRhyFFV4aldTcpPsUv07N8abmsuVBjFkET7EYDtTJo5aKrmi0DGNlpugvRr4cm4cc/Fli2raGrQA64jYWzgeqG8gOJOJ9lP/AUHmJs9xL51WdVVa7Nw7uiAGtsPYOOoFxJac7afzA/RkGZc8IKt6uF/XQNiG9Sg79ovllxotjqZfHkl2cR1CW6NTN8PqPiMMHeszb0DN0Xel+MhfD/449xWE+vCho/m7w9J46jg59WQg+SI2U9fbGirImnu35UcsNSlzaRGkPaJPEAQjRK/dF3px1I+E0Jzf/U8HdQRtWUZooD+Go44RUtMBm6vt5tO9eLUPuOOzXyKjzgVbv/MoHHWXlDpYSzgkaomQmj4HtAdqotDHlS6COjEhox5fBHWWkPr5IqjzhNTLi6CmyKjpwUVQpwipAy6WhkRN6CG2Xth7URPaOtCWrRCob/99vFFVIoGO5PTOdD5284Z6/PcWQm28Z4Gsvr7TG0uJ3/+8y3sWDBFS68VT4sf53voSnJrLfkBqrvQe1L+DUk/OT/2b+v4tIPX47NTfvlOxfwJSv5yd+p8Ylf1lN/YtYfGUPzP1t1/ATl3H0f4joT4+NHMu6tsfWlrr/7i2/v03EfXivNTXP/QKQvoJUs+3o66/EFEb+58SP0zf8UYCyfunZFQm+dHfn99NInHs4zMzWctXvI1+/h3BG+OoneIO6vOUfB5EsnAbcJd+iCJpLfh8FuwNRDItKEnvDHuUp/VE3dRBny0IT8sPSQ19VNeFeuxYI38vIR+jslEHfI4jRN0QUC8vhtrDQrkhOtjTJ2FKItj+4fM56TcQwa4V/DMzxflmMy+SHD4NhsznaWLsmHdqVJcvPe8pfCEDVOCVmSeO4mYqF9QhhYI8rRSJ0LOet+txcOp0ZcXybFQX+HVawUEUZ63McQjLZ1q9ORH2IufYle9ODe1NFrdRPmoRL0/R2BvldJY6uFImwU4l4mP47gSTYHtb54qN+QCBcvBylHUOYXsk2EAJD9mmBCmviy7QqrlXcOwy74RWz3RGiC3h4zbssYitKzTA7sGcpMi6QQPs1oaQGusisOJpnnGHBj4AMzbsPKP8liwIjrDTAxj1FIYAGNyPVWy5m1o9U6JoT42w0wPI23HSMhxBdj9WGTYgGs0QxREPm2iPXT6r5nDqaMH9evfgI/gpGTV+597YtQzZwA0XLbhfb6hbg8ujkFFjJzWQhd0Kgjrjnu7Co85iJzXcy+VR57HlCLcjpi68OTU2OUKWo0P26xURNf7xAUh5PZcR1G8dQ6hHLLV7oVpERT73Q80Q1JDEBFMMS+1e8qGyTNT9UOFlGfwmOVhHFZGeIbfWBu5UGcLyCbtJLie5D1wR1yGIdMqT1SFUF1eIwKhnUGrY5U5DLw/bIqSWcNR3kG7IBlapwpIM4vLwK8LpuoQrn+4gOxDT0Poaajjo5SGfzGCpYSMVyPWGl/jFAuzyEN6MHoo+2MgyxNhsBXowiGOzyBmym7KYJhQ3gY0suhsbhVB2dxGW1EGoPKZUReybLLtNXtko3NRU2vV+5FvkrbMdhtq9UNXUczYKMF0Ct24EK5P6B56adi9UdWy7tVkZ05GZO6zNKkQtM10DDDVy32S5ZYHgFYR7HFTcWs6U5ac+LI19CgWzb7K4LfAHDJblC1sPBOlKK6ODs2xGxrYz3YV5CgX74snitiWD40flVs+r1SqKLKsNP1nxyYwt+jwsoqc35dmsTOSdxUp5Vq748o2D+mhq7SHky1MXQ30xi40WSSW0h2CW7dIWeTlgmnyIUyM0dQROXZxvyr2p0oryhUIhw0dbyrRXQS4rqYtIs+2qJbPaEFZuKdtZZU62NqMpi6Q+7kC0a17prVp8hueP4ZcFAn9orXrutxm4abeKrI0wDeH5TBSgbwjBUS8VhPYmK1Mlyrv30AFHVJk6sk0RnCQLHcLKiue4eRCa+tlJnS7LkMMfMVg+WjZbbz6FEZ9G8ESpHTkFM7+BRWdWcxsKWcfInFJIscfC204n8fzWOzdyWkDvbH3g4tZ1RcjVfPqkZqNAp5h2bu+reMgC276IXoQ3FFwgtMqoguhSOc406nWCgOwF294TDFmtg2KvilTFiz+dsL1OfJFdVfrRQk1iaQ17OyeCVit0bzNfgneNV7w66FEyvLEGEa94Ct2PqIVSa8kHayYgRD7CW8/P+9voNwT3lX95WzdIILYuWJdIEa3cMMV7oQaOnaPdlaMt70NEtM3DFKRpb1NeisNk/b/6IJYozk/tWRdl60/qMJQJl/pMMYT9iNSwjRp+VTkPdStkasR6bojUZGvqWCEWDC+aGj1ddCFgSUeoOwLDpS5OlRZrbiYgeXk+w7aUVUvmM7wXeL3N0FKI1zswSs/nm0pPY88Aet5uSq0lAg6dUXkPLR11v3B5u1JkvmCMsA/hD0Pk1mo7UzcX++2zotGBAExl1ttOV0qrpTu7LMstYNrptqd2k4pFczNMG1HclMGQlaIOOY7RhvRmZXWIpX32P0RO7kK/unpFAAAAAElFTkSuQmCC"/>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5" name="Picture 14" descr="http://www.winfried-schaller.de/tl_files/assets/Startseite/icon_coachin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5146900"/>
            <a:ext cx="1722080" cy="147606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0" descr="http://quevera.com/images/career-path-imag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46476" y="2919690"/>
            <a:ext cx="2160847" cy="1363346"/>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8" descr="http://www.micircc.org/sites/default/files/images/Training%20ico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56" y="5024592"/>
            <a:ext cx="1833408" cy="183340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0" descr="http://blog.iconfinder.com/wp-content/uploads/2014/04/strategy.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59936"/>
          <a:stretch/>
        </p:blipFill>
        <p:spPr bwMode="auto">
          <a:xfrm>
            <a:off x="152753" y="930559"/>
            <a:ext cx="1456200" cy="112362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2" descr="http://breakoutstrategicplanning.com/wp-content/uploads/2014/06/icon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20272" y="954879"/>
            <a:ext cx="1831404" cy="162249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 name="Picture 34" descr="http://www.actioncoach.com/wp-content/uploads/2015/10/leadership.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008" y="2492896"/>
            <a:ext cx="1797722" cy="1802716"/>
          </a:xfrm>
          <a:prstGeom prst="rect">
            <a:avLst/>
          </a:prstGeom>
          <a:noFill/>
          <a:extLst>
            <a:ext uri="{909E8E84-426E-40DD-AFC4-6F175D3DCCD1}">
              <a14:hiddenFill xmlns:a14="http://schemas.microsoft.com/office/drawing/2010/main">
                <a:solidFill>
                  <a:srgbClr val="FFFFFF"/>
                </a:solidFill>
              </a14:hiddenFill>
            </a:ext>
          </a:extLst>
        </p:spPr>
      </p:pic>
      <p:pic>
        <p:nvPicPr>
          <p:cNvPr id="5156" name="Picture 36" descr="http://www.zanebenefits.com/hs-fs/hub/149308/file-563820807-png/infographic_cost_of_health_benefits.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95249" y="4748622"/>
            <a:ext cx="1915286" cy="1915286"/>
          </a:xfrm>
          <a:prstGeom prst="rect">
            <a:avLst/>
          </a:prstGeom>
          <a:noFill/>
          <a:extLst>
            <a:ext uri="{909E8E84-426E-40DD-AFC4-6F175D3DCCD1}">
              <a14:hiddenFill xmlns:a14="http://schemas.microsoft.com/office/drawing/2010/main">
                <a:solidFill>
                  <a:srgbClr val="FFFFFF"/>
                </a:solidFill>
              </a14:hiddenFill>
            </a:ext>
          </a:extLst>
        </p:spPr>
      </p:pic>
      <p:pic>
        <p:nvPicPr>
          <p:cNvPr id="5158" name="Picture 38" descr="http://cdn2.bigcommerce.com/server4900/aa8f2/product_images/uploaded_images/feedback-icon.png?t=13987257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44033" y="4565568"/>
            <a:ext cx="2057400" cy="2057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29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1+#ppt_w/2"/>
                                          </p:val>
                                        </p:tav>
                                        <p:tav tm="100000">
                                          <p:val>
                                            <p:strVal val="#ppt_x"/>
                                          </p:val>
                                        </p:tav>
                                      </p:tavLst>
                                    </p:anim>
                                    <p:anim calcmode="lin" valueType="num">
                                      <p:cBhvr additive="base">
                                        <p:cTn id="1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5158"/>
                                        </p:tgtEl>
                                        <p:attrNameLst>
                                          <p:attrName>style.visibility</p:attrName>
                                        </p:attrNameLst>
                                      </p:cBhvr>
                                      <p:to>
                                        <p:strVal val="visible"/>
                                      </p:to>
                                    </p:set>
                                    <p:anim calcmode="lin" valueType="num">
                                      <p:cBhvr additive="base">
                                        <p:cTn id="43" dur="500" fill="hold"/>
                                        <p:tgtEl>
                                          <p:spTgt spid="5158"/>
                                        </p:tgtEl>
                                        <p:attrNameLst>
                                          <p:attrName>ppt_x</p:attrName>
                                        </p:attrNameLst>
                                      </p:cBhvr>
                                      <p:tavLst>
                                        <p:tav tm="0">
                                          <p:val>
                                            <p:strVal val="#ppt_x"/>
                                          </p:val>
                                        </p:tav>
                                        <p:tav tm="100000">
                                          <p:val>
                                            <p:strVal val="#ppt_x"/>
                                          </p:val>
                                        </p:tav>
                                      </p:tavLst>
                                    </p:anim>
                                    <p:anim calcmode="lin" valueType="num">
                                      <p:cBhvr additive="base">
                                        <p:cTn id="44" dur="500" fill="hold"/>
                                        <p:tgtEl>
                                          <p:spTgt spid="515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5156"/>
                                        </p:tgtEl>
                                        <p:attrNameLst>
                                          <p:attrName>style.visibility</p:attrName>
                                        </p:attrNameLst>
                                      </p:cBhvr>
                                      <p:to>
                                        <p:strVal val="visible"/>
                                      </p:to>
                                    </p:set>
                                    <p:anim calcmode="lin" valueType="num">
                                      <p:cBhvr additive="base">
                                        <p:cTn id="49" dur="500" fill="hold"/>
                                        <p:tgtEl>
                                          <p:spTgt spid="5156"/>
                                        </p:tgtEl>
                                        <p:attrNameLst>
                                          <p:attrName>ppt_x</p:attrName>
                                        </p:attrNameLst>
                                      </p:cBhvr>
                                      <p:tavLst>
                                        <p:tav tm="0">
                                          <p:val>
                                            <p:strVal val="#ppt_x"/>
                                          </p:val>
                                        </p:tav>
                                        <p:tav tm="100000">
                                          <p:val>
                                            <p:strVal val="#ppt_x"/>
                                          </p:val>
                                        </p:tav>
                                      </p:tavLst>
                                    </p:anim>
                                    <p:anim calcmode="lin" valueType="num">
                                      <p:cBhvr additive="base">
                                        <p:cTn id="50" dur="500" fill="hold"/>
                                        <p:tgtEl>
                                          <p:spTgt spid="5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4098" name="Picture 2" descr="http://stella-maris.sch.id/statis/2508Job-Opportunity-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2816"/>
            <a:ext cx="9144000" cy="2918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58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southwales.prospects.ac.uk/assets/images/job_maze_300.jpg"/>
          <p:cNvPicPr>
            <a:picLocks noChangeAspect="1" noChangeArrowheads="1"/>
          </p:cNvPicPr>
          <p:nvPr/>
        </p:nvPicPr>
        <p:blipFill>
          <a:blip r:embed="rId3"/>
          <a:srcRect/>
          <a:stretch>
            <a:fillRect/>
          </a:stretch>
        </p:blipFill>
        <p:spPr bwMode="auto">
          <a:xfrm>
            <a:off x="3767138" y="1243013"/>
            <a:ext cx="3686175" cy="28876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182563" y="1328738"/>
            <a:ext cx="2057400" cy="42291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180528" y="-27384"/>
            <a:ext cx="9424664" cy="1143000"/>
          </a:xfrm>
        </p:spPr>
        <p:txBody>
          <a:bodyPr>
            <a:normAutofit fontScale="90000"/>
          </a:bodyPr>
          <a:lstStyle/>
          <a:p>
            <a:pPr>
              <a:defRPr/>
            </a:pPr>
            <a:r>
              <a:rPr lang="en-US" sz="3500" b="1" dirty="0" smtClean="0">
                <a:solidFill>
                  <a:srgbClr val="00ADED"/>
                </a:solidFill>
                <a:effectLst>
                  <a:outerShdw blurRad="38100" dist="38100" dir="2700000" algn="tl">
                    <a:srgbClr val="000000">
                      <a:alpha val="43137"/>
                    </a:srgbClr>
                  </a:outerShdw>
                </a:effectLst>
              </a:rPr>
              <a:t>Opportunities for Millennials to be Project Managers</a:t>
            </a:r>
            <a:endParaRPr lang="en-CA" sz="3500" b="1" dirty="0">
              <a:solidFill>
                <a:srgbClr val="00ADED"/>
              </a:solidFill>
              <a:effectLst>
                <a:outerShdw blurRad="38100" dist="38100" dir="2700000" algn="tl">
                  <a:srgbClr val="000000">
                    <a:alpha val="43137"/>
                  </a:srgbClr>
                </a:outerShdw>
              </a:effectLst>
            </a:endParaRPr>
          </a:p>
        </p:txBody>
      </p:sp>
      <p:sp>
        <p:nvSpPr>
          <p:cNvPr id="71685" name="Footer Placeholder 3"/>
          <p:cNvSpPr>
            <a:spLocks noGrp="1"/>
          </p:cNvSpPr>
          <p:nvPr>
            <p:ph type="ftr" sz="quarter" idx="11"/>
          </p:nvPr>
        </p:nvSpPr>
        <p:spPr>
          <a:xfrm>
            <a:off x="8308975" y="9491663"/>
            <a:ext cx="30861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endParaRPr lang="en-US" smtClean="0">
              <a:solidFill>
                <a:srgbClr val="00ADED"/>
              </a:solidFill>
              <a:latin typeface="Times New Roman" panose="02020603050405020304" pitchFamily="18" charset="0"/>
            </a:endParaRPr>
          </a:p>
        </p:txBody>
      </p:sp>
      <p:sp>
        <p:nvSpPr>
          <p:cNvPr id="7168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D146FA7A-E649-480E-941E-E12CB2C302E8}" type="slidenum">
              <a:rPr lang="en-US">
                <a:solidFill>
                  <a:srgbClr val="00ADED"/>
                </a:solidFill>
                <a:latin typeface="Times New Roman" panose="02020603050405020304" pitchFamily="18" charset="0"/>
              </a:rPr>
              <a:pPr algn="r"/>
              <a:t>14</a:t>
            </a:fld>
            <a:endParaRPr lang="en-US">
              <a:solidFill>
                <a:srgbClr val="00ADED"/>
              </a:solidFill>
              <a:latin typeface="Times New Roman" panose="02020603050405020304" pitchFamily="18" charset="0"/>
            </a:endParaRPr>
          </a:p>
        </p:txBody>
      </p:sp>
      <p:pic>
        <p:nvPicPr>
          <p:cNvPr id="6" name="Picture 5"/>
          <p:cNvPicPr>
            <a:picLocks noChangeAspect="1"/>
          </p:cNvPicPr>
          <p:nvPr/>
        </p:nvPicPr>
        <p:blipFill rotWithShape="1">
          <a:blip r:embed="rId5"/>
          <a:srcRect l="3354" t="7807"/>
          <a:stretch/>
        </p:blipFill>
        <p:spPr>
          <a:xfrm>
            <a:off x="2443163" y="4394200"/>
            <a:ext cx="6356350" cy="23272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641819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15A5DA82-5973-4009-9B54-34953E748057}" type="slidenum">
              <a:rPr lang="en-US">
                <a:latin typeface="Times New Roman" panose="02020603050405020304" pitchFamily="18" charset="0"/>
              </a:rPr>
              <a:pPr algn="r"/>
              <a:t>15</a:t>
            </a:fld>
            <a:endParaRPr lang="en-US">
              <a:latin typeface="Times New Roman" panose="02020603050405020304" pitchFamily="18" charset="0"/>
            </a:endParaRPr>
          </a:p>
        </p:txBody>
      </p:sp>
      <p:sp>
        <p:nvSpPr>
          <p:cNvPr id="2" name="Title 1"/>
          <p:cNvSpPr>
            <a:spLocks noGrp="1"/>
          </p:cNvSpPr>
          <p:nvPr>
            <p:ph type="title"/>
          </p:nvPr>
        </p:nvSpPr>
        <p:spPr/>
        <p:txBody>
          <a:bodyPr/>
          <a:lstStyle/>
          <a:p>
            <a:endParaRPr lang="en-US"/>
          </a:p>
        </p:txBody>
      </p:sp>
      <p:pic>
        <p:nvPicPr>
          <p:cNvPr id="3076" name="Picture 4" descr="http://www3.imperial.ac.uk/newseventsimages?p_image_type=mainnews2012&amp;p_image_id=182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568" y="0"/>
            <a:ext cx="991859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34494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38FDCBC0-DABC-4293-9E2F-D1298A79A6E3}" type="slidenum">
              <a:rPr lang="en-US">
                <a:solidFill>
                  <a:srgbClr val="00ADED"/>
                </a:solidFill>
                <a:latin typeface="Times New Roman" panose="02020603050405020304" pitchFamily="18" charset="0"/>
              </a:rPr>
              <a:pPr algn="r"/>
              <a:t>16</a:t>
            </a:fld>
            <a:endParaRPr lang="en-US">
              <a:solidFill>
                <a:srgbClr val="00ADED"/>
              </a:solidFill>
              <a:latin typeface="Times New Roman" panose="02020603050405020304" pitchFamily="18" charset="0"/>
            </a:endParaRPr>
          </a:p>
        </p:txBody>
      </p:sp>
      <p:pic>
        <p:nvPicPr>
          <p:cNvPr id="45060" name="Picture 2" descr="http://i.telegraph.co.uk/multimedia/archive/02688/Cool-List-intro_2688083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384"/>
            <a:ext cx="9144000" cy="564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4426" y="5645694"/>
            <a:ext cx="9119574" cy="1246495"/>
          </a:xfrm>
          <a:prstGeom prst="rect">
            <a:avLst/>
          </a:prstGeom>
        </p:spPr>
        <p:txBody>
          <a:bodyPr wrap="square">
            <a:spAutoFit/>
          </a:bodyPr>
          <a:lstStyle/>
          <a:p>
            <a:pPr algn="ctr">
              <a:defRPr/>
            </a:pPr>
            <a:r>
              <a:rPr lang="en-CA" sz="2500" b="1" u="sng" dirty="0">
                <a:solidFill>
                  <a:srgbClr val="00ADED"/>
                </a:solidFill>
              </a:rPr>
              <a:t>Moore’s </a:t>
            </a:r>
            <a:r>
              <a:rPr lang="en-CA" sz="2500" b="1" u="sng" dirty="0" smtClean="0">
                <a:solidFill>
                  <a:srgbClr val="00ADED"/>
                </a:solidFill>
              </a:rPr>
              <a:t>Law:</a:t>
            </a:r>
            <a:r>
              <a:rPr lang="en-CA" sz="2500" dirty="0" smtClean="0">
                <a:solidFill>
                  <a:srgbClr val="00ADED"/>
                </a:solidFill>
              </a:rPr>
              <a:t> </a:t>
            </a:r>
            <a:r>
              <a:rPr lang="en-US" sz="2500" dirty="0">
                <a:solidFill>
                  <a:srgbClr val="00ADED"/>
                </a:solidFill>
              </a:rPr>
              <a:t>is the observation that, over the history of computing hardware, the number of transistors in a dense integrated circuit has doubled approximately every two years</a:t>
            </a:r>
            <a:endParaRPr lang="en-CA" sz="2500" dirty="0">
              <a:solidFill>
                <a:srgbClr val="00ADED"/>
              </a:solidFill>
            </a:endParaRPr>
          </a:p>
        </p:txBody>
      </p:sp>
    </p:spTree>
    <p:extLst>
      <p:ext uri="{BB962C8B-B14F-4D97-AF65-F5344CB8AC3E}">
        <p14:creationId xmlns:p14="http://schemas.microsoft.com/office/powerpoint/2010/main" val="3279208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38064" y="5366469"/>
            <a:ext cx="9237663" cy="1158875"/>
          </a:xfrm>
        </p:spPr>
        <p:txBody>
          <a:bodyPr>
            <a:normAutofit/>
          </a:bodyPr>
          <a:lstStyle/>
          <a:p>
            <a:pPr marL="0" indent="0" algn="ctr">
              <a:buNone/>
              <a:defRPr/>
            </a:pPr>
            <a:r>
              <a:rPr lang="en-CA" sz="3500" dirty="0" smtClean="0">
                <a:solidFill>
                  <a:srgbClr val="00ADED"/>
                </a:solidFill>
              </a:rPr>
              <a:t>The </a:t>
            </a:r>
            <a:r>
              <a:rPr lang="en-CA" sz="3500" dirty="0">
                <a:solidFill>
                  <a:srgbClr val="00ADED"/>
                </a:solidFill>
              </a:rPr>
              <a:t>rate at which technology is getting faster is in fact getting </a:t>
            </a:r>
            <a:r>
              <a:rPr lang="en-CA" sz="3500" dirty="0" smtClean="0">
                <a:solidFill>
                  <a:srgbClr val="00ADED"/>
                </a:solidFill>
              </a:rPr>
              <a:t>faster….!</a:t>
            </a:r>
            <a:endParaRPr lang="en-CA" sz="3500" dirty="0">
              <a:solidFill>
                <a:srgbClr val="00ADED"/>
              </a:solidFill>
            </a:endParaRPr>
          </a:p>
        </p:txBody>
      </p:sp>
      <p:sp>
        <p:nvSpPr>
          <p:cNvPr id="4608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B8E352B6-068B-4815-835C-0A5FB6983668}" type="slidenum">
              <a:rPr lang="en-US">
                <a:solidFill>
                  <a:srgbClr val="00ADED"/>
                </a:solidFill>
                <a:latin typeface="Times New Roman" panose="02020603050405020304" pitchFamily="18" charset="0"/>
              </a:rPr>
              <a:pPr algn="r"/>
              <a:t>17</a:t>
            </a:fld>
            <a:endParaRPr lang="en-US">
              <a:solidFill>
                <a:srgbClr val="00ADED"/>
              </a:solidFill>
              <a:latin typeface="Times New Roman" panose="02020603050405020304" pitchFamily="18" charset="0"/>
            </a:endParaRPr>
          </a:p>
        </p:txBody>
      </p:sp>
      <p:pic>
        <p:nvPicPr>
          <p:cNvPr id="46083" name="Picture 4"/>
          <p:cNvPicPr>
            <a:picLocks noChangeAspect="1"/>
          </p:cNvPicPr>
          <p:nvPr/>
        </p:nvPicPr>
        <p:blipFill>
          <a:blip r:embed="rId3">
            <a:extLst>
              <a:ext uri="{28A0092B-C50C-407E-A947-70E740481C1C}">
                <a14:useLocalDpi xmlns:a14="http://schemas.microsoft.com/office/drawing/2010/main" val="0"/>
              </a:ext>
            </a:extLst>
          </a:blip>
          <a:srcRect l="14314" t="22461" r="36275" b="30740"/>
          <a:stretch>
            <a:fillRect/>
          </a:stretch>
        </p:blipFill>
        <p:spPr bwMode="auto">
          <a:xfrm>
            <a:off x="0" y="0"/>
            <a:ext cx="9229725" cy="498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028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descr="http://icons.iconarchive.com/icons/kyo-tux/phuzion/256/Applic-Notepad-ic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88" y="14288"/>
            <a:ext cx="2438401"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http://www.digitaltrends.com/wp-content/uploads/2012/10/iPad-Mini.jpg"/>
          <p:cNvPicPr>
            <a:picLocks noChangeAspect="1" noChangeArrowheads="1"/>
          </p:cNvPicPr>
          <p:nvPr/>
        </p:nvPicPr>
        <p:blipFill>
          <a:blip r:embed="rId4">
            <a:extLst>
              <a:ext uri="{28A0092B-C50C-407E-A947-70E740481C1C}">
                <a14:useLocalDpi xmlns:a14="http://schemas.microsoft.com/office/drawing/2010/main" val="0"/>
              </a:ext>
            </a:extLst>
          </a:blip>
          <a:srcRect l="32657" r="22861"/>
          <a:stretch>
            <a:fillRect/>
          </a:stretch>
        </p:blipFill>
        <p:spPr bwMode="auto">
          <a:xfrm>
            <a:off x="6875463" y="260350"/>
            <a:ext cx="2149475" cy="258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Picture 10" descr="http://www.consumerwarningnetwork.com/wp-content/uploads/2009/03/rotary-phon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099050"/>
            <a:ext cx="2847975"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descr="http://www.webconference.com/homepage/images/webconference_board_meetings.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65863" y="4745038"/>
            <a:ext cx="2516187" cy="214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descr="http://www.stuffedweb.com/wp-content/uploads/create-new-event.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94425" y="2924175"/>
            <a:ext cx="2841625" cy="161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descr="http://www.thestranger.com/lineout/files/2007/03/posters.jpg"/>
          <p:cNvPicPr>
            <a:picLocks noChangeAspect="1" noChangeArrowheads="1"/>
          </p:cNvPicPr>
          <p:nvPr/>
        </p:nvPicPr>
        <p:blipFill>
          <a:blip r:embed="rId8"/>
          <a:srcRect/>
          <a:stretch>
            <a:fillRect/>
          </a:stretch>
        </p:blipFill>
        <p:spPr bwMode="auto">
          <a:xfrm>
            <a:off x="179388" y="2527300"/>
            <a:ext cx="1971675" cy="24098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43" name="Picture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48038" y="862013"/>
            <a:ext cx="2219325" cy="1385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48038" y="2924175"/>
            <a:ext cx="2219325" cy="138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49638" y="5472113"/>
            <a:ext cx="2219325" cy="1385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98803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43"/>
                                        </p:tgtEl>
                                        <p:attrNameLst>
                                          <p:attrName>style.visibility</p:attrName>
                                        </p:attrNameLst>
                                      </p:cBhvr>
                                      <p:to>
                                        <p:strVal val="visible"/>
                                      </p:to>
                                    </p:set>
                                    <p:anim calcmode="lin" valueType="num">
                                      <p:cBhvr additive="base">
                                        <p:cTn id="7" dur="500" fill="hold"/>
                                        <p:tgtEl>
                                          <p:spTgt spid="1043"/>
                                        </p:tgtEl>
                                        <p:attrNameLst>
                                          <p:attrName>ppt_x</p:attrName>
                                        </p:attrNameLst>
                                      </p:cBhvr>
                                      <p:tavLst>
                                        <p:tav tm="0">
                                          <p:val>
                                            <p:strVal val="#ppt_x"/>
                                          </p:val>
                                        </p:tav>
                                        <p:tav tm="100000">
                                          <p:val>
                                            <p:strVal val="#ppt_x"/>
                                          </p:val>
                                        </p:tav>
                                      </p:tavLst>
                                    </p:anim>
                                    <p:anim calcmode="lin" valueType="num">
                                      <p:cBhvr additive="base">
                                        <p:cTn id="8" dur="500" fill="hold"/>
                                        <p:tgtEl>
                                          <p:spTgt spid="104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6" presetClass="entr" presetSubtype="0" fill="hold" nodeType="clickEffect">
                                  <p:stCondLst>
                                    <p:cond delay="0"/>
                                  </p:stCondLst>
                                  <p:childTnLst>
                                    <p:set>
                                      <p:cBhvr>
                                        <p:cTn id="12" dur="1" fill="hold">
                                          <p:stCondLst>
                                            <p:cond delay="0"/>
                                          </p:stCondLst>
                                        </p:cTn>
                                        <p:tgtEl>
                                          <p:spTgt spid="1030"/>
                                        </p:tgtEl>
                                        <p:attrNameLst>
                                          <p:attrName>style.visibility</p:attrName>
                                        </p:attrNameLst>
                                      </p:cBhvr>
                                      <p:to>
                                        <p:strVal val="visible"/>
                                      </p:to>
                                    </p:set>
                                    <p:animEffect transition="in" filter="wipe(down)">
                                      <p:cBhvr>
                                        <p:cTn id="13" dur="580">
                                          <p:stCondLst>
                                            <p:cond delay="0"/>
                                          </p:stCondLst>
                                        </p:cTn>
                                        <p:tgtEl>
                                          <p:spTgt spid="1030"/>
                                        </p:tgtEl>
                                      </p:cBhvr>
                                    </p:animEffect>
                                    <p:anim calcmode="lin" valueType="num">
                                      <p:cBhvr>
                                        <p:cTn id="14" dur="1822" tmFilter="0,0; 0.14,0.36; 0.43,0.73; 0.71,0.91; 1.0,1.0">
                                          <p:stCondLst>
                                            <p:cond delay="0"/>
                                          </p:stCondLst>
                                        </p:cTn>
                                        <p:tgtEl>
                                          <p:spTgt spid="1030"/>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030"/>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030"/>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030"/>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030"/>
                                        </p:tgtEl>
                                        <p:attrNameLst>
                                          <p:attrName>ppt_y</p:attrName>
                                        </p:attrNameLst>
                                      </p:cBhvr>
                                      <p:tavLst>
                                        <p:tav tm="0" fmla="#ppt_y-sin(pi*$)/81">
                                          <p:val>
                                            <p:fltVal val="0"/>
                                          </p:val>
                                        </p:tav>
                                        <p:tav tm="100000">
                                          <p:val>
                                            <p:fltVal val="1"/>
                                          </p:val>
                                        </p:tav>
                                      </p:tavLst>
                                    </p:anim>
                                    <p:animScale>
                                      <p:cBhvr>
                                        <p:cTn id="19" dur="26">
                                          <p:stCondLst>
                                            <p:cond delay="650"/>
                                          </p:stCondLst>
                                        </p:cTn>
                                        <p:tgtEl>
                                          <p:spTgt spid="1030"/>
                                        </p:tgtEl>
                                      </p:cBhvr>
                                      <p:to x="100000" y="60000"/>
                                    </p:animScale>
                                    <p:animScale>
                                      <p:cBhvr>
                                        <p:cTn id="20" dur="166" decel="50000">
                                          <p:stCondLst>
                                            <p:cond delay="676"/>
                                          </p:stCondLst>
                                        </p:cTn>
                                        <p:tgtEl>
                                          <p:spTgt spid="1030"/>
                                        </p:tgtEl>
                                      </p:cBhvr>
                                      <p:to x="100000" y="100000"/>
                                    </p:animScale>
                                    <p:animScale>
                                      <p:cBhvr>
                                        <p:cTn id="21" dur="26">
                                          <p:stCondLst>
                                            <p:cond delay="1312"/>
                                          </p:stCondLst>
                                        </p:cTn>
                                        <p:tgtEl>
                                          <p:spTgt spid="1030"/>
                                        </p:tgtEl>
                                      </p:cBhvr>
                                      <p:to x="100000" y="80000"/>
                                    </p:animScale>
                                    <p:animScale>
                                      <p:cBhvr>
                                        <p:cTn id="22" dur="166" decel="50000">
                                          <p:stCondLst>
                                            <p:cond delay="1338"/>
                                          </p:stCondLst>
                                        </p:cTn>
                                        <p:tgtEl>
                                          <p:spTgt spid="1030"/>
                                        </p:tgtEl>
                                      </p:cBhvr>
                                      <p:to x="100000" y="100000"/>
                                    </p:animScale>
                                    <p:animScale>
                                      <p:cBhvr>
                                        <p:cTn id="23" dur="26">
                                          <p:stCondLst>
                                            <p:cond delay="1642"/>
                                          </p:stCondLst>
                                        </p:cTn>
                                        <p:tgtEl>
                                          <p:spTgt spid="1030"/>
                                        </p:tgtEl>
                                      </p:cBhvr>
                                      <p:to x="100000" y="90000"/>
                                    </p:animScale>
                                    <p:animScale>
                                      <p:cBhvr>
                                        <p:cTn id="24" dur="166" decel="50000">
                                          <p:stCondLst>
                                            <p:cond delay="1668"/>
                                          </p:stCondLst>
                                        </p:cTn>
                                        <p:tgtEl>
                                          <p:spTgt spid="1030"/>
                                        </p:tgtEl>
                                      </p:cBhvr>
                                      <p:to x="100000" y="100000"/>
                                    </p:animScale>
                                    <p:animScale>
                                      <p:cBhvr>
                                        <p:cTn id="25" dur="26">
                                          <p:stCondLst>
                                            <p:cond delay="1808"/>
                                          </p:stCondLst>
                                        </p:cTn>
                                        <p:tgtEl>
                                          <p:spTgt spid="1030"/>
                                        </p:tgtEl>
                                      </p:cBhvr>
                                      <p:to x="100000" y="95000"/>
                                    </p:animScale>
                                    <p:animScale>
                                      <p:cBhvr>
                                        <p:cTn id="26" dur="166" decel="50000">
                                          <p:stCondLst>
                                            <p:cond delay="1834"/>
                                          </p:stCondLst>
                                        </p:cTn>
                                        <p:tgtEl>
                                          <p:spTgt spid="1030"/>
                                        </p:tgtEl>
                                      </p:cBhvr>
                                      <p:to x="100000" y="100000"/>
                                    </p:animScale>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6" presetClass="entr" presetSubtype="0" fill="hold" nodeType="clickEffect">
                                  <p:stCondLst>
                                    <p:cond delay="0"/>
                                  </p:stCondLst>
                                  <p:childTnLst>
                                    <p:set>
                                      <p:cBhvr>
                                        <p:cTn id="36" dur="1" fill="hold">
                                          <p:stCondLst>
                                            <p:cond delay="0"/>
                                          </p:stCondLst>
                                        </p:cTn>
                                        <p:tgtEl>
                                          <p:spTgt spid="1038"/>
                                        </p:tgtEl>
                                        <p:attrNameLst>
                                          <p:attrName>style.visibility</p:attrName>
                                        </p:attrNameLst>
                                      </p:cBhvr>
                                      <p:to>
                                        <p:strVal val="visible"/>
                                      </p:to>
                                    </p:set>
                                    <p:animEffect transition="in" filter="wipe(down)">
                                      <p:cBhvr>
                                        <p:cTn id="37" dur="580">
                                          <p:stCondLst>
                                            <p:cond delay="0"/>
                                          </p:stCondLst>
                                        </p:cTn>
                                        <p:tgtEl>
                                          <p:spTgt spid="1038"/>
                                        </p:tgtEl>
                                      </p:cBhvr>
                                    </p:animEffect>
                                    <p:anim calcmode="lin" valueType="num">
                                      <p:cBhvr>
                                        <p:cTn id="38" dur="1822" tmFilter="0,0; 0.14,0.36; 0.43,0.73; 0.71,0.91; 1.0,1.0">
                                          <p:stCondLst>
                                            <p:cond delay="0"/>
                                          </p:stCondLst>
                                        </p:cTn>
                                        <p:tgtEl>
                                          <p:spTgt spid="1038"/>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038"/>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038"/>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038"/>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038"/>
                                        </p:tgtEl>
                                        <p:attrNameLst>
                                          <p:attrName>ppt_y</p:attrName>
                                        </p:attrNameLst>
                                      </p:cBhvr>
                                      <p:tavLst>
                                        <p:tav tm="0" fmla="#ppt_y-sin(pi*$)/81">
                                          <p:val>
                                            <p:fltVal val="0"/>
                                          </p:val>
                                        </p:tav>
                                        <p:tav tm="100000">
                                          <p:val>
                                            <p:fltVal val="1"/>
                                          </p:val>
                                        </p:tav>
                                      </p:tavLst>
                                    </p:anim>
                                    <p:animScale>
                                      <p:cBhvr>
                                        <p:cTn id="43" dur="26">
                                          <p:stCondLst>
                                            <p:cond delay="650"/>
                                          </p:stCondLst>
                                        </p:cTn>
                                        <p:tgtEl>
                                          <p:spTgt spid="1038"/>
                                        </p:tgtEl>
                                      </p:cBhvr>
                                      <p:to x="100000" y="60000"/>
                                    </p:animScale>
                                    <p:animScale>
                                      <p:cBhvr>
                                        <p:cTn id="44" dur="166" decel="50000">
                                          <p:stCondLst>
                                            <p:cond delay="676"/>
                                          </p:stCondLst>
                                        </p:cTn>
                                        <p:tgtEl>
                                          <p:spTgt spid="1038"/>
                                        </p:tgtEl>
                                      </p:cBhvr>
                                      <p:to x="100000" y="100000"/>
                                    </p:animScale>
                                    <p:animScale>
                                      <p:cBhvr>
                                        <p:cTn id="45" dur="26">
                                          <p:stCondLst>
                                            <p:cond delay="1312"/>
                                          </p:stCondLst>
                                        </p:cTn>
                                        <p:tgtEl>
                                          <p:spTgt spid="1038"/>
                                        </p:tgtEl>
                                      </p:cBhvr>
                                      <p:to x="100000" y="80000"/>
                                    </p:animScale>
                                    <p:animScale>
                                      <p:cBhvr>
                                        <p:cTn id="46" dur="166" decel="50000">
                                          <p:stCondLst>
                                            <p:cond delay="1338"/>
                                          </p:stCondLst>
                                        </p:cTn>
                                        <p:tgtEl>
                                          <p:spTgt spid="1038"/>
                                        </p:tgtEl>
                                      </p:cBhvr>
                                      <p:to x="100000" y="100000"/>
                                    </p:animScale>
                                    <p:animScale>
                                      <p:cBhvr>
                                        <p:cTn id="47" dur="26">
                                          <p:stCondLst>
                                            <p:cond delay="1642"/>
                                          </p:stCondLst>
                                        </p:cTn>
                                        <p:tgtEl>
                                          <p:spTgt spid="1038"/>
                                        </p:tgtEl>
                                      </p:cBhvr>
                                      <p:to x="100000" y="90000"/>
                                    </p:animScale>
                                    <p:animScale>
                                      <p:cBhvr>
                                        <p:cTn id="48" dur="166" decel="50000">
                                          <p:stCondLst>
                                            <p:cond delay="1668"/>
                                          </p:stCondLst>
                                        </p:cTn>
                                        <p:tgtEl>
                                          <p:spTgt spid="1038"/>
                                        </p:tgtEl>
                                      </p:cBhvr>
                                      <p:to x="100000" y="100000"/>
                                    </p:animScale>
                                    <p:animScale>
                                      <p:cBhvr>
                                        <p:cTn id="49" dur="26">
                                          <p:stCondLst>
                                            <p:cond delay="1808"/>
                                          </p:stCondLst>
                                        </p:cTn>
                                        <p:tgtEl>
                                          <p:spTgt spid="1038"/>
                                        </p:tgtEl>
                                      </p:cBhvr>
                                      <p:to x="100000" y="95000"/>
                                    </p:animScale>
                                    <p:animScale>
                                      <p:cBhvr>
                                        <p:cTn id="50" dur="166" decel="50000">
                                          <p:stCondLst>
                                            <p:cond delay="1834"/>
                                          </p:stCondLst>
                                        </p:cTn>
                                        <p:tgtEl>
                                          <p:spTgt spid="1038"/>
                                        </p:tgtEl>
                                      </p:cBhvr>
                                      <p:to x="100000" y="100000"/>
                                    </p:animScale>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6" presetClass="entr" presetSubtype="0" fill="hold" nodeType="clickEffect">
                                  <p:stCondLst>
                                    <p:cond delay="0"/>
                                  </p:stCondLst>
                                  <p:childTnLst>
                                    <p:set>
                                      <p:cBhvr>
                                        <p:cTn id="60" dur="1" fill="hold">
                                          <p:stCondLst>
                                            <p:cond delay="0"/>
                                          </p:stCondLst>
                                        </p:cTn>
                                        <p:tgtEl>
                                          <p:spTgt spid="1036"/>
                                        </p:tgtEl>
                                        <p:attrNameLst>
                                          <p:attrName>style.visibility</p:attrName>
                                        </p:attrNameLst>
                                      </p:cBhvr>
                                      <p:to>
                                        <p:strVal val="visible"/>
                                      </p:to>
                                    </p:set>
                                    <p:animEffect transition="in" filter="wipe(down)">
                                      <p:cBhvr>
                                        <p:cTn id="61" dur="580">
                                          <p:stCondLst>
                                            <p:cond delay="0"/>
                                          </p:stCondLst>
                                        </p:cTn>
                                        <p:tgtEl>
                                          <p:spTgt spid="1036"/>
                                        </p:tgtEl>
                                      </p:cBhvr>
                                    </p:animEffect>
                                    <p:anim calcmode="lin" valueType="num">
                                      <p:cBhvr>
                                        <p:cTn id="62" dur="1822" tmFilter="0,0; 0.14,0.36; 0.43,0.73; 0.71,0.91; 1.0,1.0">
                                          <p:stCondLst>
                                            <p:cond delay="0"/>
                                          </p:stCondLst>
                                        </p:cTn>
                                        <p:tgtEl>
                                          <p:spTgt spid="1036"/>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036"/>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036"/>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036"/>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036"/>
                                        </p:tgtEl>
                                        <p:attrNameLst>
                                          <p:attrName>ppt_y</p:attrName>
                                        </p:attrNameLst>
                                      </p:cBhvr>
                                      <p:tavLst>
                                        <p:tav tm="0" fmla="#ppt_y-sin(pi*$)/81">
                                          <p:val>
                                            <p:fltVal val="0"/>
                                          </p:val>
                                        </p:tav>
                                        <p:tav tm="100000">
                                          <p:val>
                                            <p:fltVal val="1"/>
                                          </p:val>
                                        </p:tav>
                                      </p:tavLst>
                                    </p:anim>
                                    <p:animScale>
                                      <p:cBhvr>
                                        <p:cTn id="67" dur="26">
                                          <p:stCondLst>
                                            <p:cond delay="650"/>
                                          </p:stCondLst>
                                        </p:cTn>
                                        <p:tgtEl>
                                          <p:spTgt spid="1036"/>
                                        </p:tgtEl>
                                      </p:cBhvr>
                                      <p:to x="100000" y="60000"/>
                                    </p:animScale>
                                    <p:animScale>
                                      <p:cBhvr>
                                        <p:cTn id="68" dur="166" decel="50000">
                                          <p:stCondLst>
                                            <p:cond delay="676"/>
                                          </p:stCondLst>
                                        </p:cTn>
                                        <p:tgtEl>
                                          <p:spTgt spid="1036"/>
                                        </p:tgtEl>
                                      </p:cBhvr>
                                      <p:to x="100000" y="100000"/>
                                    </p:animScale>
                                    <p:animScale>
                                      <p:cBhvr>
                                        <p:cTn id="69" dur="26">
                                          <p:stCondLst>
                                            <p:cond delay="1312"/>
                                          </p:stCondLst>
                                        </p:cTn>
                                        <p:tgtEl>
                                          <p:spTgt spid="1036"/>
                                        </p:tgtEl>
                                      </p:cBhvr>
                                      <p:to x="100000" y="80000"/>
                                    </p:animScale>
                                    <p:animScale>
                                      <p:cBhvr>
                                        <p:cTn id="70" dur="166" decel="50000">
                                          <p:stCondLst>
                                            <p:cond delay="1338"/>
                                          </p:stCondLst>
                                        </p:cTn>
                                        <p:tgtEl>
                                          <p:spTgt spid="1036"/>
                                        </p:tgtEl>
                                      </p:cBhvr>
                                      <p:to x="100000" y="100000"/>
                                    </p:animScale>
                                    <p:animScale>
                                      <p:cBhvr>
                                        <p:cTn id="71" dur="26">
                                          <p:stCondLst>
                                            <p:cond delay="1642"/>
                                          </p:stCondLst>
                                        </p:cTn>
                                        <p:tgtEl>
                                          <p:spTgt spid="1036"/>
                                        </p:tgtEl>
                                      </p:cBhvr>
                                      <p:to x="100000" y="90000"/>
                                    </p:animScale>
                                    <p:animScale>
                                      <p:cBhvr>
                                        <p:cTn id="72" dur="166" decel="50000">
                                          <p:stCondLst>
                                            <p:cond delay="1668"/>
                                          </p:stCondLst>
                                        </p:cTn>
                                        <p:tgtEl>
                                          <p:spTgt spid="1036"/>
                                        </p:tgtEl>
                                      </p:cBhvr>
                                      <p:to x="100000" y="100000"/>
                                    </p:animScale>
                                    <p:animScale>
                                      <p:cBhvr>
                                        <p:cTn id="73" dur="26">
                                          <p:stCondLst>
                                            <p:cond delay="1808"/>
                                          </p:stCondLst>
                                        </p:cTn>
                                        <p:tgtEl>
                                          <p:spTgt spid="1036"/>
                                        </p:tgtEl>
                                      </p:cBhvr>
                                      <p:to x="100000" y="95000"/>
                                    </p:animScale>
                                    <p:animScale>
                                      <p:cBhvr>
                                        <p:cTn id="74" dur="166" decel="50000">
                                          <p:stCondLst>
                                            <p:cond delay="1834"/>
                                          </p:stCondLst>
                                        </p:cTn>
                                        <p:tgtEl>
                                          <p:spTgt spid="103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What Happens On The Internet In 60 Seconds [Infograph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4284"/>
            <a:ext cx="9061375" cy="6796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4129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s://s3.amazonaws.com/uploads.startups.fm/wp-content/uploads/2013/09/kickstarter-stats.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a:lstStyle/>
          <a:p>
            <a:pPr algn="ctr">
              <a:defRPr/>
            </a:pPr>
            <a:endParaRPr lang="fr-BE">
              <a:effectLst>
                <a:outerShdw blurRad="38100" dist="38100" dir="2700000" algn="tl">
                  <a:srgbClr val="000000">
                    <a:alpha val="43137"/>
                  </a:srgbClr>
                </a:outerShdw>
              </a:effectLst>
            </a:endParaRPr>
          </a:p>
        </p:txBody>
      </p:sp>
      <p:pic>
        <p:nvPicPr>
          <p:cNvPr id="8194" name="Picture 2" descr="http://findmycompany.com/wp-content/uploads/2011/11/Facebook-Nat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94" y="82550"/>
            <a:ext cx="9387091" cy="6226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3767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www-scf.usc.edu/~theising/itp104/OFA_logo-vertical-digit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81275"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descr="https://gesterling.files.wordpress.com/2008/11/picture-5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33338"/>
            <a:ext cx="4054475" cy="302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1275" y="768350"/>
            <a:ext cx="2219325" cy="138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descr="http://www.onlinemba.com/wp-content/uploads/2012/12/The-Coolest-Kickstarter-Stories-You-Should-Learn-From.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1750" y="3532188"/>
            <a:ext cx="4032250"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5263" y="4419600"/>
            <a:ext cx="2384425" cy="148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03" name="Picture 8" descr="http://roryvaden.com/blog/wp-content/uploads/2011/08/brok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600" y="4135438"/>
            <a:ext cx="2898775" cy="193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45831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additive="base">
                                        <p:cTn id="13" dur="500" fill="hold"/>
                                        <p:tgtEl>
                                          <p:spTgt spid="4100"/>
                                        </p:tgtEl>
                                        <p:attrNameLst>
                                          <p:attrName>ppt_x</p:attrName>
                                        </p:attrNameLst>
                                      </p:cBhvr>
                                      <p:tavLst>
                                        <p:tav tm="0">
                                          <p:val>
                                            <p:strVal val="#ppt_x"/>
                                          </p:val>
                                        </p:tav>
                                        <p:tav tm="100000">
                                          <p:val>
                                            <p:strVal val="#ppt_x"/>
                                          </p:val>
                                        </p:tav>
                                      </p:tavLst>
                                    </p:anim>
                                    <p:anim calcmode="lin" valueType="num">
                                      <p:cBhvr additive="base">
                                        <p:cTn id="14"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102"/>
                                        </p:tgtEl>
                                        <p:attrNameLst>
                                          <p:attrName>style.visibility</p:attrName>
                                        </p:attrNameLst>
                                      </p:cBhvr>
                                      <p:to>
                                        <p:strVal val="visible"/>
                                      </p:to>
                                    </p:set>
                                    <p:anim calcmode="lin" valueType="num">
                                      <p:cBhvr additive="base">
                                        <p:cTn id="25" dur="500" fill="hold"/>
                                        <p:tgtEl>
                                          <p:spTgt spid="4102"/>
                                        </p:tgtEl>
                                        <p:attrNameLst>
                                          <p:attrName>ppt_x</p:attrName>
                                        </p:attrNameLst>
                                      </p:cBhvr>
                                      <p:tavLst>
                                        <p:tav tm="0">
                                          <p:val>
                                            <p:strVal val="#ppt_x"/>
                                          </p:val>
                                        </p:tav>
                                        <p:tav tm="100000">
                                          <p:val>
                                            <p:strVal val="#ppt_x"/>
                                          </p:val>
                                        </p:tav>
                                      </p:tavLst>
                                    </p:anim>
                                    <p:anim calcmode="lin" valueType="num">
                                      <p:cBhvr additive="base">
                                        <p:cTn id="26"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images.alarabiya.net/2b/b3/640x392_55229_160518.jpg"/>
          <p:cNvPicPr>
            <a:picLocks noChangeAspect="1" noChangeArrowheads="1"/>
          </p:cNvPicPr>
          <p:nvPr/>
        </p:nvPicPr>
        <p:blipFill>
          <a:blip r:embed="rId3"/>
          <a:srcRect/>
          <a:stretch>
            <a:fillRect/>
          </a:stretch>
        </p:blipFill>
        <p:spPr bwMode="auto">
          <a:xfrm>
            <a:off x="468313" y="869950"/>
            <a:ext cx="2468562" cy="15128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933450"/>
            <a:ext cx="2219325" cy="138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descr="http://storywalkers.typepad.com/.a/6a01538f9794f2970b0162fde89ad2970d-800wi"/>
          <p:cNvPicPr>
            <a:picLocks noChangeAspect="1" noChangeArrowheads="1"/>
          </p:cNvPicPr>
          <p:nvPr/>
        </p:nvPicPr>
        <p:blipFill>
          <a:blip r:embed="rId5"/>
          <a:srcRect/>
          <a:stretch>
            <a:fillRect/>
          </a:stretch>
        </p:blipFill>
        <p:spPr bwMode="auto">
          <a:xfrm>
            <a:off x="5867400" y="692150"/>
            <a:ext cx="2933700" cy="18669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AutoShape 10" descr="data:image/jpeg;base64,/9j/4AAQSkZJRgABAQAAAQABAAD/2wCEAAkGBxQTEhQUExQUFhUXFx4aGRcYGBgeGBweGBocGhoaGB8aHCggGhwlHBccITEhJSkrLi4uFx8zODMsNygtLisBCgoKDQwOGw0PGiwlGxkrLCsrLCsrKysrKysrNys3KywrKysrKywrLCsrLCsrKysrKysrKys3KysrKysrKysrK//AABEIAQoAvgMBIgACEQEDEQH/xAAcAAAABwEBAAAAAAAAAAAAAAAAAgMEBQYHAQj/xABEEAABAwIDBQYEBAQCCAcAAAABAAIRAyEEEjEFBkFRYQcTInGBkTKhsfAUwdHhI0JS8TNiCBUkQ1NygpIWFzRUk6LS/8QAFQEBAQAAAAAAAAAAAAAAAAAAAAH/xAAVEQEBAAAAAAAAAAAAAAAAAAAAEf/aAAwDAQACEQMRAD8AeNba4lKU6JNx7aeyV7uAY4HWPn80pSbMID0GW4R9680oykJsB7W9uCUoN8uV08aB16Tr+6BIsmCI59Eq2iLffsUp3f3H1SjQfLqgRfSvH9+vmgKWsfv7Jd8AW5/fkigTb2j8kCbaA0Oh9ui4cCD0PL6/2T5tINMuIP1THF4gm0BrjOV3pEQdUCv+rhYHXnaemibMbSaTck8f6hfTzVdrbYZbNWJqT/IRlBuPDymFG47bdFnjDhmtLTJNryNY4TKC6YjE0hBaRYac/TndQlXePD03BruJJPIRaf2VE2hj3PqgtBMcGuiOc3uol2PJzZwHQJFyCJMwefkg1T/xLhwGnOC2bkaAdeM8Y6KTw1anVg03Agm0R9nRYQ4kOM5oPXj9/RL4baD6bgWvcOWv3GqDdnUdbfr6hInDmb+vLp5LN9jb/wBWm5oqS5oIniba/VabsbaDMRTFSmZBnUQQgT7nkDr5/NF7jUngeOqkA2DP0/NCqPKPkgjO7ET8/wBUm+kDopB7P2/YpM0Jjh9Y6oGNSlwtHD+/BNa2GHEac1M5dPYdPMIlZomwJ8gSgZmkTp7fp7o9Kn4vL3A6p1TPA8fUfslm4eI4fP2KBKmABzHGJ+Y/NKZuQEfL9kuaYkc/n+4RO74fNBx9X7+sFHZfjf5rgYB92RhS1jjoEBmtJNr+SdMo5RN7cvoFzDsF82iZ19otGYucAGzlGkRxPVAjtHFVC4d3AB1Jjw2MffUKn7YfTdVa6sYax0F0xlgSNDclx9knvHt/wuNMfE0xBuL6vnpp6rP620fES4hzS3QyII5ddLkILDtTE4YAimMwLr3iSQQNIAveI4KsV2GJEEcDIieKa1K5Jtrc2634on4gGQBF/lpogVbiy1wtaLjoUn38RGvHz5+QSJdefp+a6582d8U8I+uiBf8AEXgEdPvmg54II4nXy1+qQZUEco159EcODhAmY4Dj1QLNboNJ+wJUlsfblbDuHducAHeJs2PoogOix9kYPPGx5zrwQbtu3vFSxbBlMPAGZtwR5cwpmq3kB981gmwtpnD1W1GEgAiRxt9n3W7bFxrcRSZVZcH5EahB3J5dYRvw/nHL9CnjaSO5ojggjjSBHX5puR9mxUlUo8OaQNCNQYQIsbpH3580d33y/ZOC3n7/AL/eqJlvf9PUoCacr/cojQeMx8/7J01soZOaAgaBc/LX15pdgRQ2I+/v9kcuABzff3+aBhtuoDTLMxYDYkDWeAnjdV/HAdxUaHBz2tMZrWAFyBq5P9q1QXjK5pvJbyaNTNxMeqzbe3eySGUxlLZkt1M2AP3yQQmMxJgS67jceVvYgqHrYhs2Hpz4SksTjC4ku1SFAFzvDJPRBx7p1XWm8iTPVWHAbiYys0uFMiOBMG/Kfu6ltn9mmJcDmbBDo0tHE9dUFIzkDTiu0wZ/OPn1Wt7K7L5Y4PHiEEXlpPEcE12z2YVaTXva5pAEwAZE8raAcEGXtN0dj7zx1V+x24L8ksaT1J1I6EenFU3HbNcz/dlsa66+qBr3mlrhKfiPCfCDPHiPsrnd9OE3ExHJCkB9/mgWZXBERfm436QrfudvW/DVGtc7+EYzDgOEiONlTWNk2I+/qEceen36IPTWFrtqMD2mWkSD0Qqxx5LKOy/ejuyaVVxLTZs3g/otUMHRAVzpMCyD28j7XSoA6JNwP90CIB5a/ckLrmddEaLfn96o7QOs9YQJ0hEXlLinfiuMpcBojF0cf0QHewfeiZ46p4YBubCdD06cE6hRu3KgaGgmJcPlw9UFG3lqNpUiM7zUcPhYYDb3c4j2hZRjASdSTJ11Whb07ViQyC3QxAAnS3HzVBrNl1/cXkzqgT2fgDVqNYOJEnlJW27rbkYalDgwOfzcLj30WbbutHeAACQZny0B5rZNh1ZAk3i88PZBYqFCAAACBYJbufRGwgsnICAlGiABEpQ0pRqaVQMa2EaReP7Kube3apYgnM0A8Tz8+vVW56Y4lv1QYZvluKaOZ9O7YHAyDMHT091RcRhiyJjz/RemNqYdrmOB0KyDe7Y2QksEiBF5Fyb9SfkgorAToPL7K65ptaFx1uf6c5R6lcmZIJnh9+SDtGrldYkX1Gq9CbuYwVcNSfMywX9L/NedXsJgrUuyrHONN1LMIbfrJ6+gQaQAjEcrJKnP3z6I4jiD7oDhvSUYN5yl6bPsJUU0DbJ+yBZKctpIFkIEiLLOt+sa9z3tpybZXAWPpP5aXWjviFj/AGhYhzazdbzIk5TykixQUTa+KcXkcBoDE8vF1TOm4NIdHHmu7RxALpAjokaeoHyQWfdcE1RA1I+a2rZGHAAPDoFmXZzgDUc4kWAAE6c/vyWwbNohrYQSNAiE7ZomtOE6YUB2o8IoK7nQFcE0xPQJ250pCpTB1QQ2KcNDp668FQd/NnONMuYbBsOBi8SbW53V/wBrNIvp1VU25hP4ZIMjSOdjz6oMNqtGnI8fvqkZIBuD5J9tSoO8dYiTcHn+yYkgERx1QAnjzWh9k1aHv6wP30WcmFo3ZDSmpUMg20A5/JBqzOF/dOS3SPv0QbA4rpHkUDxjUq2yTpnmlEBgEnUHt6o8Ij/VARzVk/azQFN1OpDTwc0m55EcuPstXd5Kl9o+BdUp2ANpgi1o4+qDAKwkk80KLr+SXxuFLXEG0EjrZIUm6gcUFl2XvVWpsFLDyDOoFyVa6eO241jXNpl4MmS0E/ULP8PXfhvEwAO4E39lbMPS2tVwgxNJ7spJAYDLyP6g0yAJ5IJGhvxtFpax1N0/zF7QD10ELT92N4hiGgE+KPEOqrGwN28RWovxGPptLiAWUWwKrWgXIe0g5ibhrp9E62JsN1DFjI9zqbhmBdZ0Hg4c5QaAXqq7243ElhbhSWv1zcOuv3ZWpw8KYYnZYqDX04ev6IM32dtTabyKbsVhqZDoJLhnPSP0Ct34euJP4nvHRZgLQ2eehOv1UJvj2atr0WnDOyYlj8wJsx3+UtFmxYi3C8qEwW4OOo0atV+Iz4iSW0BLqd9Rwyk8MsQgfY/bW0sO4NrUGVqRNyySYPI6yOqsdGm2rTnWQI5gKN3Hr4lzHtxTHtgwGvGaB0dqR58tVPvwwa4x8J1txQYDvvgzTxVRto197KvOdHJXftZwvd4truDm28wb/VUaoz5oDn0WzdjmyooOrEEueYEzoOX6rHtnYJ1SoxjblxgCOK9MbubP7nD0qcAENAIHCBf5oJGI0hJPal3FcJQGD7fVLsdxumzSlUChddFc1BnzSmVAk1uiYbewJq0nNBMkGPPgpQBAttqg8z737LfSqnvNepv7cAubj7F/FVS28eWnBan2tbuMdg6lcDx04cT0mHfWVBdhdARiXW+Jg+RKCcb2c0YFiSLgHS3McQrRsvZz6YALaYjiAfsKe6JRtNAgBA/RRmHGavMXFp5D+6kcc05TBvwSeyMIWtE3dx/bogfvNhyQpG6VqsTdhjggX7oa3CSfQ/zFLNRkDKphwBPzTTGfCYsVKVRKjMc6GlBiva5QvSeBYEtJ4TAWekydLrcN49kNxlGoD/LL5HMAwFWt3ezx/fNdUblYAHG/S/XVAz7JdiOfiW1iPDTm5iJIOnUfmtuA4aKJ3T2UyhShogZnEf8AUZ+kKZmOqDkcv1SNRLFxSb/WUBu69EcBK5VwIDtbHH74o+VFhGCDoau5VxoSgCBhtfACvRq0TpUY5unMRKqeztn0dmUG0mhodbO+wdUdHie6TOptwGivSyffTcXEd5i8b+JztyFwpkHMAIOUGYgQSIH6oNHwFfM0EHVO61cNElZv2a7xmpRDCZc0R7c1dX1y5vyQVXaHabg2VKtOo54LTlkMJHpASm5HaNQxTnUycjm/CXWzN4HoeirG0+zZlaq+oHulzpIAGpTSj2L1i7MzEtZ1IOb5FBqe82+eGwbA+tU+Iw0Nlzj5AclH7H7RcDiXNp0qju8cYDXMcDJ4CRdNN0uzelhw78SfxL3CMzxIA5NBJiVZ9mbt4XDuzUsPSY4fzNY0G/WEEjUdlj5pRtQEItUSITGk8ttqEDuq6yr216tiOPHoPI8VK4mtZV3a1WdfP20ugcbuMY/M2QTGn7cFK16YJDdJ4c44HosVo7WxR2sPwrvE0d3lPwlvxOzDlPHyW5YbDmznGXR5AeyBSlTgW/ZJuAS5F0QtlAi1iI4jilnBJVPRAuCulJ0zzSqDkeSOIXGwuhAcIxK4D9/kuhAZI4miHtcx2jgWnyIgpdcj74oPPe5NU4PadTDVLfxCy/Q2PkRB9Vo+/VStQwNR9EEuYZMXOUkGbdNVS+2nZJw+MpYxkgVRBI/rp/q2P+0rQtytusxdBjpBMZXDjI19EGL7F30x9R7aVCajyTDYmeJt5LSd32bddlc9mHa1wBh7iDfhDZIKncHuxg6eL72lTays0l3htIeCNNCDJ9VZW4isC2GMcyLnMQ6egIIj1QRzMPtEt+LDNtyqOg/KVH4l+1qbm/w8NXaTfI5zHDr4pB8lbWV3kHwgcpP7fJFe90CYkaxogzcdqlBtQ0q1KsyoCWkZZuDB0Vyo1hUaHtnKQDcEa85ulcFsiiw5gwZjPiIl1ySbm+pS9Z4H7IGlYWHuqtvTiMrXGQIHC1+vtqrBiMQIJKzne/Fd49tIEnM4TPKUE/2dbmCn/tlQuNapLoOjWu0Hn18loTgk6FIMa1o0AA+SUJQJkoQjEJNyAj7JOo7oClH8km5AdpslZSYCOEHZsjyuGyHkgUaugLjQj+aAAIyCDQggd+N3hjsJUowM8Zqbjwe249DoehWGbmbSqYSu5hDmlroc3q0wQfovSSxLtNwVJu0HPpxnLGveBxjUx/VAEoLzj6YxTaVam8sqNFnDrwPMWSuF25iKZDatHMP62Gx9Cibo0hUoNNuVip9mC1E6oOYPaheJDHDnJunjXzr8kmzCcrJUUY1QcqOUfjDwT+oPJVTe7b9PDU3Oe7hYDUnkLoGO8O020mElxB4DQ9Pmqhg6Envq4+JwJ6AEW8oSOwKdXaGI72pPdtPhbNv7q1bdpNaGBxAaXBp0kAmDwvZBeNjbSZWbLHAjVpB+JvB35eafHp6fqs8wbqgxgxXdltFoyFzbAB1pLeXwzysVoNKoHDMOPyQdhJvCUcPQpMoCEcknl4FKxCKSgFJKhIMCcsKArgjtCBBPJdDYQdCUCIGpRoQdXUYBVXfXfBmBaARNWoCKbBxOgnk2SLoGPaFvxTwTDTYc1cjQEeAH+Y8jGi8+/wCtajnmsSS4PzSTMzz5zf3UnvjjCaznElz/APeOGhqG7wDxDSYHkqtRdYoNn7Ot8qbSKbzDXG3Qn+Va1QxDXXaZXkClXc02srPsTf7FUIh5c3k6/sUHqDvEH1gBJKwRva9WicrZTHaXaziXCGwLfNBsu8281LC0i97wOQ4k9AsOqV6+1cWCZyA2HACfqVXX4uvjKo7xznHhyHktz3A3fZh6TfD4zcn9/wAkExsHZDcNRDQNBfkVGY/B/iMVSpg5Wg5iJ/p4aXvGnJWjEugGZVUwVWrWxj2U3ZaYbDnQDHG3LUe6CXx47h7xU/8ASvaJOoB0ykC5kDXmozd3alUV3VnCoMK+GCfhZBhpE31sT1HJPcfOJqDDPflAPxD+aLzPOEZtJlBr8NX8VB12uIMHiWGOMgeclBcThzFiCEjUYeNkw3Nq1O7c14cGB0082oadGybujgf0VgQRBCIVJ1KAKaVcMeCBtTPP7CUBRqOEdxgJ4yiAgQaCdEqyieKcAIICtphGXUnXrBougb7Rx7KLczyAJiT1WXb57BdjXOxZD25ABTBMeFplzjx8QJI8lo+0qAqsktDssloPOLH75qu7axVWnQdLQajhla2LAE3PUoPP28Yc6o+SC0ExGnoq+w3Wi77bNDKHe+LO50EcOKzkIDclwFcQhACUZrZQYySrJu5sQ1HDlxMIJ/s+2Jme1zpEGf0W2YIhrbaDgFX92tmNpt14f38lZCOQQM9rY/JSe8j4R/byvCgdhYarSaHCc9WS4ASfEQT8kXf7FlgoUWznq1PXKzn6wFJ7q4p9N3d12nM74SfprayCTqYUPY0tGWo105rWI1nnPLqo6jUOMqZZysYPhmZM6p3tF8CpTpOmSc88Dx8l3F7PApN7hwD9c50EAyTHJASjtSphamWrJoNcGh41EjiJmL69CrqsWx+1XYipTbXDXUqZh3dzBvd0n5LWtiY2nUpju3AtaABeTEWnjpzQPiuIyKQgIuri6g6uhcCTr18thr96oC4rFBkCJJ0H5nom2NbmaZ5WAKLimZ2uaHeIj4uQ59EXAANGU3ItMygSwTy3wukkaDoq3vFNarDXExbK32vKmtsGXeA/AC5xB9h0Vdw1MvqVCwQ7IcvRx4g8dUFM7Sh/BZQbcU7mOLish7u5lbJtjd+o4EVahFSCRxBVQbu2/vadJw8T6RqEawJt9J9UFMNLkjMwxV2rbmvMBoMD7tzUjsvch9szUFFwmBcSIErR90NnEC4Ikqa2dufkAgAfeqtuy9ktZ929UDzZuDhuhniTqY6qWo4dHwlOEtiH5WuOkAn2CDMN6MS2ptIOBkUWZREWMyT729E82fVLw5h/ivefA64y6mPNR2xdhw2X1GuzOPAy+5ktn39FJUsEaLgaWYNa4HxEGTqSOl0EhsrHNwrhQrwHPEtcTYniM3JQ236z6VQUMK6oalQS9ogt8WgAvlMWMcFJ7w7Vw72H4HVHjLDh8PXoZKj6Ww8RhjTrU8pqTAp85mwOjraoFt3cUKNI0MQwU3Gf4nAg2uRIPQ6J9u7igca4USxjKbYIA/xGxr5g/RQu8G857p9MNcyq4gPDmtsBw/zX0MAp/hdhUjTo1KFZ3emCagJB0Obw6AjSJ90GlseHAFpBB0I0XVUNzts1Kjnhzg+kDAfABzeQ6XurhCBFdlcUTvLWxAoubhGsdXMZQ8wAJ8R9vqgd4vaTWnKLuOvRN8QS+WNDuruHpzKolTYG3a3x4nDUP+SSfk0fVc/8vNpuEP2zVA5MY4fPOEE8NtNw3eNr4jC0ss5XF4LuPxNtfoqnvF2i7PolpovfiawklzC5rZPMwA7yCY4rsKqklzccHE/10jJ8yHlTe73YthWM/wBrmrUHFr3tYfSxHugc7obyt2jTd3FI0W5h3pcQSeeWOJVtrUaVBoc0BrbCec8T1ULu3u5h8LUrMw7Yax4sSTBc1ptPCPoph7BXJa8QxpkibHqgjdp4Sliw1oIPiBJabtjWFWMRsqmzG06uZ2dzjTLSIytynKAOOmvVWQVGGvUp4YBhpgZiOZv8ouEht+gagoVXt/jUarS4gWLHHK76z6IJfC4BsgwOlk8OEHIJLC1DxPknzOaBB2HGsD+yAHslahXGID0VTe1few4SlSpU/wDFrOkjUimwgvNufw+p5K7Naszwuxfx+Pr42qf4bZp0GnTI2WlxHJxLj/1IObu7brVq1Om2nTik1rwQZdlfYSPI+aju0feqnh67afdZwWmfFlcCDE6e3koTA76nBYqph30WuyEsY8BoOT+SYHiEBplaTW7OMJjWMrYqm/vnME5XuGXjlABi0oMmw281F/8Avss/yV2Fw9HMv1Vq2bvvUFMgMbXa0Q19J05ZsPCYJI1iLKTx/YVhXf4NevT6HK4fQH5qsbU7EcZTl2Hr06vIXpuPzI+aCwbuY/BONT8Q4iu7Tv7Bw1tn4z1lDFbPdTcKeDe91V/+IGEd3B+YHnoqZV3P25QZBoOqM5F1OqfbMTw4Jrg9s1sK8Gthq1Co3+enmpE/8wIyuHog0PZeKxOz3OpuaX0iM73U7lvCbi2mhEFW7d7fejWLmu8DQAWOMXFtY0MrN6m/jcTRc0VW0nkjMaurmx8OZvvdXLY/4RmGp/hxTqTdxHjh0eKS24M87QgvpUVtGrkxGHfMAl1M3t4hIn1aPdSgKit4cH3tMDQhwcDxBaZ/JBMIJPDVw9gcOP2Uog6uwuBdCDK9+cbV2ftOljIe7C1WhlUCcsiRJ4ZgCCOcEKa3v3roYajTqtc13eg5MvEQIPQXHzV1xmFZUYWVGte0iC1wBB8wVn2+fZjRqYf/AGNgpVWSWiTlfNyx0m3QoGvZo0mnUrPMurPLvTQROoVsrwBbyjmOIWfbj730LYWs38NiGHJkdZpLbQDwPRX/ABDRaYJ8+aAU2weI5fun1N6Z4UWvqCnA9QgXiUdhCRJSjQga7wbRbRoOcdXeAebrT+fomuxsMG0oHKx+9E72hhxUa6QDAOouCRFp0su4OmGsjl0QYt2ubvVaNenjWDM1waHAC4c0ReOBAF1um7lZz8Lh3vs51Jjj5uaCfqkWYdtQwWgjjKl2tgQgBXV1CEHCk6tFrxDmhw5EAj5pUriCsbQ7PtnVpL8JSBPFoyH/AOsJjh+y3ZzJLadQTyrVB9HK7FEKBFhTau+bCEuyeSjMYXh7gA6I4AoENzcQSysw/wAldwHk6HfUlWFUfcc1W4nEteyoA6HAlrgDEg3I1uFeEARkSEZB0oLiCDz9/pD7OZTxeHrNEOq03Z+pploDvOHR6BMOz7tJdRy0MWc9KYbUPxM5ZubfmFZP9IPZletVwnc0atQNZUnJTc6CXN1ygxoslZu1jP8A2mK/+Gr/APlB6iwTw5uYXa64cDYpyAsz7HcZiqbKmExNHEMa3xUXPpVAI/mZJbHIgefJaUGv/pPsUCme8I2dNIfm+F0cLFGqudlIDHEwbQQDbnFkDHd99Ss176himXOygakTx9FLMpmYHOAo3dlxZQbmpVA65y5TInlayn8Dh4zPIMuMweHRA5w9HKI90quBCUHVxBcQBdC5CCAEoNCKdUZAoggggCCCCAIIIIAggggCCCCAIIIIAggggCCCCAIIIIKUazqdeoWGHF+XMA2YdUDXagiSTm8wOFkzxuIdUw1SsbVTRJ0hxqNsA0RfwOFonwXCvD9n0icxpUyTMksbN9bxxQ/AUv8AhU/+xv6K1Io+NkVKoaLAkNAFrfi4aLXA7qlbhkZ0T/ZBY2ux7i0AZxJItkNQudfSRVYJ/wAoVq/AUv8Ah09APhboIgaaDKPYckT/AFZRme5pTBE5GzBEEacQlSKpidvYgEw61yDDTbunVAfh+HMMo+qsWyK73OeHPLgGsIkNtLZPwtHP5J3+Apf8OnrPwt156ao+HwrGTkYxs65WgTGkwlWP/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a:lstStyle/>
          <a:p>
            <a:pPr algn="ctr">
              <a:defRPr/>
            </a:pPr>
            <a:endParaRPr lang="fr-BE">
              <a:effectLst>
                <a:outerShdw blurRad="38100" dist="38100" dir="2700000" algn="tl">
                  <a:srgbClr val="000000">
                    <a:alpha val="43137"/>
                  </a:srgbClr>
                </a:outerShdw>
              </a:effectLst>
            </a:endParaRPr>
          </a:p>
        </p:txBody>
      </p:sp>
      <p:pic>
        <p:nvPicPr>
          <p:cNvPr id="4116" name="Picture 20" descr="http://static.guim.co.uk/sys-images/Education/Pix/pictures/2012/5/21/1337601408812/University-of-Gloucesters-008.jpg"/>
          <p:cNvPicPr>
            <a:picLocks noChangeAspect="1" noChangeArrowheads="1"/>
          </p:cNvPicPr>
          <p:nvPr/>
        </p:nvPicPr>
        <p:blipFill>
          <a:blip r:embed="rId6"/>
          <a:srcRect/>
          <a:stretch>
            <a:fillRect/>
          </a:stretch>
        </p:blipFill>
        <p:spPr bwMode="auto">
          <a:xfrm>
            <a:off x="107950" y="3429000"/>
            <a:ext cx="3240088" cy="19446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7"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6638" y="3771900"/>
            <a:ext cx="2219325" cy="138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20" name="Picture 24" descr="https://lh4.googleusercontent.com/-Hk_9tP2dRg4/AAAAAAAAAAI/AAAAAAAAFTA/CaETGT_VvWo/s120-c/photo.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88125" y="3213100"/>
            <a:ext cx="1863725"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 name="Picture 2" descr="http://weusemath.org/wp-content/uploads/2013/07/MIT.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7400" y="5229225"/>
            <a:ext cx="333375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6943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6" presetClass="entr" presetSubtype="0" fill="hold" nodeType="click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wipe(down)">
                                      <p:cBhvr>
                                        <p:cTn id="13" dur="580">
                                          <p:stCondLst>
                                            <p:cond delay="0"/>
                                          </p:stCondLst>
                                        </p:cTn>
                                        <p:tgtEl>
                                          <p:spTgt spid="4100"/>
                                        </p:tgtEl>
                                      </p:cBhvr>
                                    </p:animEffect>
                                    <p:anim calcmode="lin" valueType="num">
                                      <p:cBhvr>
                                        <p:cTn id="14" dur="1822" tmFilter="0,0; 0.14,0.36; 0.43,0.73; 0.71,0.91; 1.0,1.0">
                                          <p:stCondLst>
                                            <p:cond delay="0"/>
                                          </p:stCondLst>
                                        </p:cTn>
                                        <p:tgtEl>
                                          <p:spTgt spid="4100"/>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4100"/>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4100"/>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4100"/>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4100"/>
                                        </p:tgtEl>
                                        <p:attrNameLst>
                                          <p:attrName>ppt_y</p:attrName>
                                        </p:attrNameLst>
                                      </p:cBhvr>
                                      <p:tavLst>
                                        <p:tav tm="0" fmla="#ppt_y-sin(pi*$)/81">
                                          <p:val>
                                            <p:fltVal val="0"/>
                                          </p:val>
                                        </p:tav>
                                        <p:tav tm="100000">
                                          <p:val>
                                            <p:fltVal val="1"/>
                                          </p:val>
                                        </p:tav>
                                      </p:tavLst>
                                    </p:anim>
                                    <p:animScale>
                                      <p:cBhvr>
                                        <p:cTn id="19" dur="26">
                                          <p:stCondLst>
                                            <p:cond delay="650"/>
                                          </p:stCondLst>
                                        </p:cTn>
                                        <p:tgtEl>
                                          <p:spTgt spid="4100"/>
                                        </p:tgtEl>
                                      </p:cBhvr>
                                      <p:to x="100000" y="60000"/>
                                    </p:animScale>
                                    <p:animScale>
                                      <p:cBhvr>
                                        <p:cTn id="20" dur="166" decel="50000">
                                          <p:stCondLst>
                                            <p:cond delay="676"/>
                                          </p:stCondLst>
                                        </p:cTn>
                                        <p:tgtEl>
                                          <p:spTgt spid="4100"/>
                                        </p:tgtEl>
                                      </p:cBhvr>
                                      <p:to x="100000" y="100000"/>
                                    </p:animScale>
                                    <p:animScale>
                                      <p:cBhvr>
                                        <p:cTn id="21" dur="26">
                                          <p:stCondLst>
                                            <p:cond delay="1312"/>
                                          </p:stCondLst>
                                        </p:cTn>
                                        <p:tgtEl>
                                          <p:spTgt spid="4100"/>
                                        </p:tgtEl>
                                      </p:cBhvr>
                                      <p:to x="100000" y="80000"/>
                                    </p:animScale>
                                    <p:animScale>
                                      <p:cBhvr>
                                        <p:cTn id="22" dur="166" decel="50000">
                                          <p:stCondLst>
                                            <p:cond delay="1338"/>
                                          </p:stCondLst>
                                        </p:cTn>
                                        <p:tgtEl>
                                          <p:spTgt spid="4100"/>
                                        </p:tgtEl>
                                      </p:cBhvr>
                                      <p:to x="100000" y="100000"/>
                                    </p:animScale>
                                    <p:animScale>
                                      <p:cBhvr>
                                        <p:cTn id="23" dur="26">
                                          <p:stCondLst>
                                            <p:cond delay="1642"/>
                                          </p:stCondLst>
                                        </p:cTn>
                                        <p:tgtEl>
                                          <p:spTgt spid="4100"/>
                                        </p:tgtEl>
                                      </p:cBhvr>
                                      <p:to x="100000" y="90000"/>
                                    </p:animScale>
                                    <p:animScale>
                                      <p:cBhvr>
                                        <p:cTn id="24" dur="166" decel="50000">
                                          <p:stCondLst>
                                            <p:cond delay="1668"/>
                                          </p:stCondLst>
                                        </p:cTn>
                                        <p:tgtEl>
                                          <p:spTgt spid="4100"/>
                                        </p:tgtEl>
                                      </p:cBhvr>
                                      <p:to x="100000" y="100000"/>
                                    </p:animScale>
                                    <p:animScale>
                                      <p:cBhvr>
                                        <p:cTn id="25" dur="26">
                                          <p:stCondLst>
                                            <p:cond delay="1808"/>
                                          </p:stCondLst>
                                        </p:cTn>
                                        <p:tgtEl>
                                          <p:spTgt spid="4100"/>
                                        </p:tgtEl>
                                      </p:cBhvr>
                                      <p:to x="100000" y="95000"/>
                                    </p:animScale>
                                    <p:animScale>
                                      <p:cBhvr>
                                        <p:cTn id="26" dur="166" decel="50000">
                                          <p:stCondLst>
                                            <p:cond delay="1834"/>
                                          </p:stCondLst>
                                        </p:cTn>
                                        <p:tgtEl>
                                          <p:spTgt spid="4100"/>
                                        </p:tgtEl>
                                      </p:cBhvr>
                                      <p:to x="100000" y="100000"/>
                                    </p:animScale>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6" presetClass="entr" presetSubtype="0" fill="hold" nodeType="clickEffect">
                                  <p:stCondLst>
                                    <p:cond delay="0"/>
                                  </p:stCondLst>
                                  <p:childTnLst>
                                    <p:set>
                                      <p:cBhvr>
                                        <p:cTn id="36" dur="1" fill="hold">
                                          <p:stCondLst>
                                            <p:cond delay="0"/>
                                          </p:stCondLst>
                                        </p:cTn>
                                        <p:tgtEl>
                                          <p:spTgt spid="4120"/>
                                        </p:tgtEl>
                                        <p:attrNameLst>
                                          <p:attrName>style.visibility</p:attrName>
                                        </p:attrNameLst>
                                      </p:cBhvr>
                                      <p:to>
                                        <p:strVal val="visible"/>
                                      </p:to>
                                    </p:set>
                                    <p:animEffect transition="in" filter="wipe(down)">
                                      <p:cBhvr>
                                        <p:cTn id="37" dur="580">
                                          <p:stCondLst>
                                            <p:cond delay="0"/>
                                          </p:stCondLst>
                                        </p:cTn>
                                        <p:tgtEl>
                                          <p:spTgt spid="4120"/>
                                        </p:tgtEl>
                                      </p:cBhvr>
                                    </p:animEffect>
                                    <p:anim calcmode="lin" valueType="num">
                                      <p:cBhvr>
                                        <p:cTn id="38" dur="1822" tmFilter="0,0; 0.14,0.36; 0.43,0.73; 0.71,0.91; 1.0,1.0">
                                          <p:stCondLst>
                                            <p:cond delay="0"/>
                                          </p:stCondLst>
                                        </p:cTn>
                                        <p:tgtEl>
                                          <p:spTgt spid="4120"/>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4120"/>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4120"/>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4120"/>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4120"/>
                                        </p:tgtEl>
                                        <p:attrNameLst>
                                          <p:attrName>ppt_y</p:attrName>
                                        </p:attrNameLst>
                                      </p:cBhvr>
                                      <p:tavLst>
                                        <p:tav tm="0" fmla="#ppt_y-sin(pi*$)/81">
                                          <p:val>
                                            <p:fltVal val="0"/>
                                          </p:val>
                                        </p:tav>
                                        <p:tav tm="100000">
                                          <p:val>
                                            <p:fltVal val="1"/>
                                          </p:val>
                                        </p:tav>
                                      </p:tavLst>
                                    </p:anim>
                                    <p:animScale>
                                      <p:cBhvr>
                                        <p:cTn id="43" dur="26">
                                          <p:stCondLst>
                                            <p:cond delay="650"/>
                                          </p:stCondLst>
                                        </p:cTn>
                                        <p:tgtEl>
                                          <p:spTgt spid="4120"/>
                                        </p:tgtEl>
                                      </p:cBhvr>
                                      <p:to x="100000" y="60000"/>
                                    </p:animScale>
                                    <p:animScale>
                                      <p:cBhvr>
                                        <p:cTn id="44" dur="166" decel="50000">
                                          <p:stCondLst>
                                            <p:cond delay="676"/>
                                          </p:stCondLst>
                                        </p:cTn>
                                        <p:tgtEl>
                                          <p:spTgt spid="4120"/>
                                        </p:tgtEl>
                                      </p:cBhvr>
                                      <p:to x="100000" y="100000"/>
                                    </p:animScale>
                                    <p:animScale>
                                      <p:cBhvr>
                                        <p:cTn id="45" dur="26">
                                          <p:stCondLst>
                                            <p:cond delay="1312"/>
                                          </p:stCondLst>
                                        </p:cTn>
                                        <p:tgtEl>
                                          <p:spTgt spid="4120"/>
                                        </p:tgtEl>
                                      </p:cBhvr>
                                      <p:to x="100000" y="80000"/>
                                    </p:animScale>
                                    <p:animScale>
                                      <p:cBhvr>
                                        <p:cTn id="46" dur="166" decel="50000">
                                          <p:stCondLst>
                                            <p:cond delay="1338"/>
                                          </p:stCondLst>
                                        </p:cTn>
                                        <p:tgtEl>
                                          <p:spTgt spid="4120"/>
                                        </p:tgtEl>
                                      </p:cBhvr>
                                      <p:to x="100000" y="100000"/>
                                    </p:animScale>
                                    <p:animScale>
                                      <p:cBhvr>
                                        <p:cTn id="47" dur="26">
                                          <p:stCondLst>
                                            <p:cond delay="1642"/>
                                          </p:stCondLst>
                                        </p:cTn>
                                        <p:tgtEl>
                                          <p:spTgt spid="4120"/>
                                        </p:tgtEl>
                                      </p:cBhvr>
                                      <p:to x="100000" y="90000"/>
                                    </p:animScale>
                                    <p:animScale>
                                      <p:cBhvr>
                                        <p:cTn id="48" dur="166" decel="50000">
                                          <p:stCondLst>
                                            <p:cond delay="1668"/>
                                          </p:stCondLst>
                                        </p:cTn>
                                        <p:tgtEl>
                                          <p:spTgt spid="4120"/>
                                        </p:tgtEl>
                                      </p:cBhvr>
                                      <p:to x="100000" y="100000"/>
                                    </p:animScale>
                                    <p:animScale>
                                      <p:cBhvr>
                                        <p:cTn id="49" dur="26">
                                          <p:stCondLst>
                                            <p:cond delay="1808"/>
                                          </p:stCondLst>
                                        </p:cTn>
                                        <p:tgtEl>
                                          <p:spTgt spid="4120"/>
                                        </p:tgtEl>
                                      </p:cBhvr>
                                      <p:to x="100000" y="95000"/>
                                    </p:animScale>
                                    <p:animScale>
                                      <p:cBhvr>
                                        <p:cTn id="50" dur="166" decel="50000">
                                          <p:stCondLst>
                                            <p:cond delay="1834"/>
                                          </p:stCondLst>
                                        </p:cTn>
                                        <p:tgtEl>
                                          <p:spTgt spid="4120"/>
                                        </p:tgtEl>
                                      </p:cBhvr>
                                      <p:to x="100000" y="100000"/>
                                    </p:animScale>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122"/>
                                        </p:tgtEl>
                                        <p:attrNameLst>
                                          <p:attrName>style.visibility</p:attrName>
                                        </p:attrNameLst>
                                      </p:cBhvr>
                                      <p:to>
                                        <p:strVal val="visible"/>
                                      </p:to>
                                    </p:set>
                                    <p:anim calcmode="lin" valueType="num">
                                      <p:cBhvr additive="base">
                                        <p:cTn id="55" dur="500" fill="hold"/>
                                        <p:tgtEl>
                                          <p:spTgt spid="5122"/>
                                        </p:tgtEl>
                                        <p:attrNameLst>
                                          <p:attrName>ppt_x</p:attrName>
                                        </p:attrNameLst>
                                      </p:cBhvr>
                                      <p:tavLst>
                                        <p:tav tm="0">
                                          <p:val>
                                            <p:strVal val="#ppt_x"/>
                                          </p:val>
                                        </p:tav>
                                        <p:tav tm="100000">
                                          <p:val>
                                            <p:strVal val="#ppt_x"/>
                                          </p:val>
                                        </p:tav>
                                      </p:tavLst>
                                    </p:anim>
                                    <p:anim calcmode="lin" valueType="num">
                                      <p:cBhvr additive="base">
                                        <p:cTn id="56"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6638" y="2755900"/>
            <a:ext cx="2219325" cy="138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http://graphics8.nytimes.com/images/2012/03/14/business/britannica-decoder/britannica-decoder-blog480.jpg"/>
          <p:cNvPicPr>
            <a:picLocks noChangeAspect="1" noChangeArrowheads="1"/>
          </p:cNvPicPr>
          <p:nvPr/>
        </p:nvPicPr>
        <p:blipFill>
          <a:blip r:embed="rId3"/>
          <a:srcRect/>
          <a:stretch>
            <a:fillRect/>
          </a:stretch>
        </p:blipFill>
        <p:spPr bwMode="auto">
          <a:xfrm>
            <a:off x="107950" y="2349500"/>
            <a:ext cx="3348038" cy="2232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http://tctechcrunch2011.files.wordpress.com/2010/05/wikipedia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063" y="1557338"/>
            <a:ext cx="3336925"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5902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30"/>
                                        </p:tgtEl>
                                        <p:attrNameLst>
                                          <p:attrName>style.visibility</p:attrName>
                                        </p:attrNameLst>
                                      </p:cBhvr>
                                      <p:to>
                                        <p:strVal val="visible"/>
                                      </p:to>
                                    </p:set>
                                    <p:anim calcmode="lin" valueType="num">
                                      <p:cBhvr additive="base">
                                        <p:cTn id="13" dur="500" fill="hold"/>
                                        <p:tgtEl>
                                          <p:spTgt spid="1030"/>
                                        </p:tgtEl>
                                        <p:attrNameLst>
                                          <p:attrName>ppt_x</p:attrName>
                                        </p:attrNameLst>
                                      </p:cBhvr>
                                      <p:tavLst>
                                        <p:tav tm="0">
                                          <p:val>
                                            <p:strVal val="#ppt_x"/>
                                          </p:val>
                                        </p:tav>
                                        <p:tav tm="100000">
                                          <p:val>
                                            <p:strVal val="#ppt_x"/>
                                          </p:val>
                                        </p:tav>
                                      </p:tavLst>
                                    </p:anim>
                                    <p:anim calcmode="lin" valueType="num">
                                      <p:cBhvr additive="base">
                                        <p:cTn id="14"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6148" name="Picture 4" descr="http://www.enterprisecioforum.com/wp-content/uploads/2015/08/iPhone%20App%20Development%20Challen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49" y="-1"/>
            <a:ext cx="10335636"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22684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cdn.static-economist.com/sites/default/files/images/print-edition/20130928_WBD001_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836712"/>
            <a:ext cx="9545063" cy="53732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990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76885" y="63795"/>
            <a:ext cx="3631019" cy="1143000"/>
          </a:xfrm>
        </p:spPr>
        <p:txBody>
          <a:bodyPr/>
          <a:lstStyle/>
          <a:p>
            <a:r>
              <a:rPr lang="en-US" sz="4500" b="1" dirty="0" smtClean="0">
                <a:solidFill>
                  <a:srgbClr val="00ADED"/>
                </a:solidFill>
                <a:effectLst>
                  <a:outerShdw blurRad="38100" dist="38100" dir="2700000" algn="tl">
                    <a:srgbClr val="000000">
                      <a:alpha val="43137"/>
                    </a:srgbClr>
                  </a:outerShdw>
                </a:effectLst>
              </a:rPr>
              <a:t>Perception</a:t>
            </a:r>
            <a:endParaRPr lang="en-CA" sz="4500" b="1" dirty="0" smtClean="0">
              <a:solidFill>
                <a:srgbClr val="00ADED"/>
              </a:solidFill>
              <a:effectLst>
                <a:outerShdw blurRad="38100" dist="38100" dir="2700000" algn="tl">
                  <a:srgbClr val="000000">
                    <a:alpha val="43137"/>
                  </a:srgbClr>
                </a:outerShdw>
              </a:effectLst>
            </a:endParaRPr>
          </a:p>
        </p:txBody>
      </p:sp>
      <p:sp>
        <p:nvSpPr>
          <p:cNvPr id="2970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84B9AB8B-9643-44AE-A8C2-853DF4D6FFD7}" type="slidenum">
              <a:rPr lang="en-US">
                <a:solidFill>
                  <a:srgbClr val="00ADED"/>
                </a:solidFill>
                <a:latin typeface="Times New Roman" panose="02020603050405020304" pitchFamily="18" charset="0"/>
              </a:rPr>
              <a:pPr algn="r"/>
              <a:t>26</a:t>
            </a:fld>
            <a:endParaRPr lang="en-US">
              <a:solidFill>
                <a:srgbClr val="00ADED"/>
              </a:solidFill>
              <a:latin typeface="Times New Roman" panose="02020603050405020304" pitchFamily="18" charset="0"/>
            </a:endParaRPr>
          </a:p>
        </p:txBody>
      </p:sp>
      <p:pic>
        <p:nvPicPr>
          <p:cNvPr id="7170" name="Picture 2" descr="https://static1.squarespace.com/static/54b42f02e4b0bfa21f3d123c/54b5cdc2e4b09c7c2a6d3285/54b5cdc2e4b09c7c2a6d32f0/1420217304743/1000w/PerceptionReality.jpg"/>
          <p:cNvPicPr>
            <a:picLocks noChangeAspect="1" noChangeArrowheads="1"/>
          </p:cNvPicPr>
          <p:nvPr/>
        </p:nvPicPr>
        <p:blipFill rotWithShape="1">
          <a:blip r:embed="rId3">
            <a:extLst>
              <a:ext uri="{28A0092B-C50C-407E-A947-70E740481C1C}">
                <a14:useLocalDpi xmlns:a14="http://schemas.microsoft.com/office/drawing/2010/main" val="0"/>
              </a:ext>
            </a:extLst>
          </a:blip>
          <a:srcRect l="7816" r="7618"/>
          <a:stretch/>
        </p:blipFill>
        <p:spPr bwMode="auto">
          <a:xfrm>
            <a:off x="1763688" y="1062191"/>
            <a:ext cx="5322482" cy="5498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172" name="Picture 4" descr="http://www.brandingstrategyinsider.com/images/2014/03/Customer-Brand-Perceptions-and-Quality.jpg"/>
          <p:cNvPicPr>
            <a:picLocks noChangeAspect="1" noChangeArrowheads="1"/>
          </p:cNvPicPr>
          <p:nvPr/>
        </p:nvPicPr>
        <p:blipFill rotWithShape="1">
          <a:blip r:embed="rId4">
            <a:extLst>
              <a:ext uri="{28A0092B-C50C-407E-A947-70E740481C1C}">
                <a14:useLocalDpi xmlns:a14="http://schemas.microsoft.com/office/drawing/2010/main" val="0"/>
              </a:ext>
            </a:extLst>
          </a:blip>
          <a:srcRect t="28889" r="13349" b="34057"/>
          <a:stretch/>
        </p:blipFill>
        <p:spPr bwMode="auto">
          <a:xfrm>
            <a:off x="4200746" y="-228600"/>
            <a:ext cx="4952114" cy="1270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9518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ppt_x"/>
                                          </p:val>
                                        </p:tav>
                                        <p:tav tm="100000">
                                          <p:val>
                                            <p:strVal val="#ppt_x"/>
                                          </p:val>
                                        </p:tav>
                                      </p:tavLst>
                                    </p:anim>
                                    <p:anim calcmode="lin" valueType="num">
                                      <p:cBhvr additive="base">
                                        <p:cTn id="8" dur="500" fill="hold"/>
                                        <p:tgtEl>
                                          <p:spTgt spid="717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84B9AB8B-9643-44AE-A8C2-853DF4D6FFD7}" type="slidenum">
              <a:rPr lang="en-US">
                <a:solidFill>
                  <a:srgbClr val="00ADED"/>
                </a:solidFill>
                <a:latin typeface="Times New Roman" panose="02020603050405020304" pitchFamily="18" charset="0"/>
              </a:rPr>
              <a:pPr algn="r"/>
              <a:t>27</a:t>
            </a:fld>
            <a:endParaRPr lang="en-US">
              <a:solidFill>
                <a:srgbClr val="00ADED"/>
              </a:solidFill>
              <a:latin typeface="Times New Roman" panose="02020603050405020304" pitchFamily="18" charset="0"/>
            </a:endParaRPr>
          </a:p>
        </p:txBody>
      </p:sp>
      <p:pic>
        <p:nvPicPr>
          <p:cNvPr id="1026" name="Picture 2" descr="C:\Users\km400221\AppData\Local\Microsoft\Windows\Temporary Internet Files\Content.Outlook\H7N7VTHN\.facebook_14437721750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31" y="-34100"/>
            <a:ext cx="9189465" cy="68920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2225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endParaRPr lang="en-GB" smtClean="0">
              <a:latin typeface="Times New Roman" panose="02020603050405020304" pitchFamily="18" charset="0"/>
            </a:endParaRPr>
          </a:p>
        </p:txBody>
      </p:sp>
      <p:sp>
        <p:nvSpPr>
          <p:cNvPr id="115715"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2B1FD4EC-AA69-4521-9D1C-1F07DD580927}" type="slidenum">
              <a:rPr lang="en-GB">
                <a:latin typeface="Times New Roman" panose="02020603050405020304" pitchFamily="18" charset="0"/>
              </a:rPr>
              <a:pPr algn="r"/>
              <a:t>28</a:t>
            </a:fld>
            <a:endParaRPr lang="en-GB">
              <a:latin typeface="Times New Roman" panose="02020603050405020304" pitchFamily="18" charset="0"/>
            </a:endParaRPr>
          </a:p>
        </p:txBody>
      </p:sp>
      <p:pic>
        <p:nvPicPr>
          <p:cNvPr id="13314" name="Picture 2" descr="http://www.quertime.com/wp-content/uploads/2011/12/old_woman_or_young_miss_best_optical_illusion.jpg"/>
          <p:cNvPicPr>
            <a:picLocks noChangeAspect="1" noChangeArrowheads="1"/>
          </p:cNvPicPr>
          <p:nvPr/>
        </p:nvPicPr>
        <p:blipFill>
          <a:blip r:embed="rId2">
            <a:extLst>
              <a:ext uri="{28A0092B-C50C-407E-A947-70E740481C1C}">
                <a14:useLocalDpi xmlns:a14="http://schemas.microsoft.com/office/drawing/2010/main" val="0"/>
              </a:ext>
            </a:extLst>
          </a:blip>
          <a:srcRect l="24231" r="24078"/>
          <a:stretch>
            <a:fillRect/>
          </a:stretch>
        </p:blipFill>
        <p:spPr bwMode="auto">
          <a:xfrm>
            <a:off x="0" y="0"/>
            <a:ext cx="5021263" cy="682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4" descr="http://funeyetest.com/wp-content/uploads/2014/03/funny-optical-illusions-for-kids-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25" y="195263"/>
            <a:ext cx="3892550" cy="685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68513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1000"/>
                                        <p:tgtEl>
                                          <p:spTgt spid="13314"/>
                                        </p:tgtEl>
                                      </p:cBhvr>
                                    </p:animEffect>
                                    <p:anim calcmode="lin" valueType="num">
                                      <p:cBhvr>
                                        <p:cTn id="8" dur="1000" fill="hold"/>
                                        <p:tgtEl>
                                          <p:spTgt spid="13314"/>
                                        </p:tgtEl>
                                        <p:attrNameLst>
                                          <p:attrName>ppt_x</p:attrName>
                                        </p:attrNameLst>
                                      </p:cBhvr>
                                      <p:tavLst>
                                        <p:tav tm="0">
                                          <p:val>
                                            <p:strVal val="#ppt_x"/>
                                          </p:val>
                                        </p:tav>
                                        <p:tav tm="100000">
                                          <p:val>
                                            <p:strVal val="#ppt_x"/>
                                          </p:val>
                                        </p:tav>
                                      </p:tavLst>
                                    </p:anim>
                                    <p:anim calcmode="lin" valueType="num">
                                      <p:cBhvr>
                                        <p:cTn id="9"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nodeType="clickEffect">
                                  <p:stCondLst>
                                    <p:cond delay="0"/>
                                  </p:stCondLst>
                                  <p:childTnLst>
                                    <p:set>
                                      <p:cBhvr>
                                        <p:cTn id="13" dur="1" fill="hold">
                                          <p:stCondLst>
                                            <p:cond delay="0"/>
                                          </p:stCondLst>
                                        </p:cTn>
                                        <p:tgtEl>
                                          <p:spTgt spid="13316"/>
                                        </p:tgtEl>
                                        <p:attrNameLst>
                                          <p:attrName>style.visibility</p:attrName>
                                        </p:attrNameLst>
                                      </p:cBhvr>
                                      <p:to>
                                        <p:strVal val="visible"/>
                                      </p:to>
                                    </p:set>
                                    <p:anim calcmode="lin" valueType="num">
                                      <p:cBhvr additive="base">
                                        <p:cTn id="14" dur="500" fill="hold"/>
                                        <p:tgtEl>
                                          <p:spTgt spid="13316"/>
                                        </p:tgtEl>
                                        <p:attrNameLst>
                                          <p:attrName>ppt_x</p:attrName>
                                        </p:attrNameLst>
                                      </p:cBhvr>
                                      <p:tavLst>
                                        <p:tav tm="0">
                                          <p:val>
                                            <p:strVal val="#ppt_x"/>
                                          </p:val>
                                        </p:tav>
                                        <p:tav tm="100000">
                                          <p:val>
                                            <p:strVal val="#ppt_x"/>
                                          </p:val>
                                        </p:tav>
                                      </p:tavLst>
                                    </p:anim>
                                    <p:anim calcmode="lin" valueType="num">
                                      <p:cBhvr additive="base">
                                        <p:cTn id="15" dur="500" fill="hold"/>
                                        <p:tgtEl>
                                          <p:spTgt spid="133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ttp://ghrogroup.com/employment-blog/wp-content/uploads/2011/12/Gen-y-vs-Boomers1.jpg"/>
          <p:cNvPicPr>
            <a:picLocks noChangeAspect="1" noChangeArrowheads="1"/>
          </p:cNvPicPr>
          <p:nvPr/>
        </p:nvPicPr>
        <p:blipFill>
          <a:blip r:embed="rId2">
            <a:extLst>
              <a:ext uri="{28A0092B-C50C-407E-A947-70E740481C1C}">
                <a14:useLocalDpi xmlns:a14="http://schemas.microsoft.com/office/drawing/2010/main" val="0"/>
              </a:ext>
            </a:extLst>
          </a:blip>
          <a:srcRect l="4813" t="4037" r="4547" b="4181"/>
          <a:stretch>
            <a:fillRect/>
          </a:stretch>
        </p:blipFill>
        <p:spPr bwMode="auto">
          <a:xfrm>
            <a:off x="152400" y="0"/>
            <a:ext cx="3960402" cy="3200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2" descr="http://fistfuloftalent.com/wp-content/uploads/2011/05/passing-the-tor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581400"/>
            <a:ext cx="4272128" cy="304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4984703" y="1039702"/>
            <a:ext cx="3631019"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500" b="1" dirty="0" smtClean="0">
                <a:solidFill>
                  <a:srgbClr val="00ADED"/>
                </a:solidFill>
                <a:effectLst>
                  <a:outerShdw blurRad="38100" dist="38100" dir="2700000" algn="tl">
                    <a:srgbClr val="000000">
                      <a:alpha val="43137"/>
                    </a:srgbClr>
                  </a:outerShdw>
                </a:effectLst>
              </a:rPr>
              <a:t>Conflict?</a:t>
            </a:r>
            <a:endParaRPr lang="en-CA" sz="4500" b="1" dirty="0" smtClean="0">
              <a:solidFill>
                <a:srgbClr val="00ADED"/>
              </a:solidFill>
              <a:effectLst>
                <a:outerShdw blurRad="38100" dist="38100" dir="2700000" algn="tl">
                  <a:srgbClr val="000000">
                    <a:alpha val="43137"/>
                  </a:srgbClr>
                </a:outerShdw>
              </a:effectLst>
            </a:endParaRPr>
          </a:p>
        </p:txBody>
      </p:sp>
      <p:sp>
        <p:nvSpPr>
          <p:cNvPr id="5" name="Title 1"/>
          <p:cNvSpPr txBox="1">
            <a:spLocks/>
          </p:cNvSpPr>
          <p:nvPr/>
        </p:nvSpPr>
        <p:spPr>
          <a:xfrm>
            <a:off x="478239" y="4267200"/>
            <a:ext cx="3631019"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500" b="1" dirty="0" smtClean="0">
                <a:solidFill>
                  <a:srgbClr val="00ADED"/>
                </a:solidFill>
                <a:effectLst>
                  <a:outerShdw blurRad="38100" dist="38100" dir="2700000" algn="tl">
                    <a:srgbClr val="000000">
                      <a:alpha val="43137"/>
                    </a:srgbClr>
                  </a:outerShdw>
                </a:effectLst>
              </a:rPr>
              <a:t>Cooperation?</a:t>
            </a:r>
            <a:endParaRPr lang="en-CA" sz="4500" b="1" dirty="0" smtClean="0">
              <a:solidFill>
                <a:srgbClr val="00ADED"/>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5056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194"/>
                                        </p:tgtEl>
                                        <p:attrNameLst>
                                          <p:attrName>style.visibility</p:attrName>
                                        </p:attrNameLst>
                                      </p:cBhvr>
                                      <p:to>
                                        <p:strVal val="visible"/>
                                      </p:to>
                                    </p:set>
                                    <p:anim calcmode="lin" valueType="num">
                                      <p:cBhvr additive="base">
                                        <p:cTn id="13" dur="500" fill="hold"/>
                                        <p:tgtEl>
                                          <p:spTgt spid="8194"/>
                                        </p:tgtEl>
                                        <p:attrNameLst>
                                          <p:attrName>ppt_x</p:attrName>
                                        </p:attrNameLst>
                                      </p:cBhvr>
                                      <p:tavLst>
                                        <p:tav tm="0">
                                          <p:val>
                                            <p:strVal val="#ppt_x"/>
                                          </p:val>
                                        </p:tav>
                                        <p:tav tm="100000">
                                          <p:val>
                                            <p:strVal val="#ppt_x"/>
                                          </p:val>
                                        </p:tav>
                                      </p:tavLst>
                                    </p:anim>
                                    <p:anim calcmode="lin" valueType="num">
                                      <p:cBhvr additive="base">
                                        <p:cTn id="14"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4098" name="Picture 2" descr="http://stella-maris.sch.id/statis/2508Job-Opportunity-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2816"/>
            <a:ext cx="9144000" cy="2918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0548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8194" name="Picture 2" descr="http://jesusgilhernandez.com/wp-content/uploads/2014/03/two-wa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835"/>
            <a:ext cx="11281234" cy="683816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job-images.com/material/10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9367" y="836712"/>
            <a:ext cx="4762500" cy="47625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343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396552" y="21158"/>
            <a:ext cx="9952488" cy="1143000"/>
          </a:xfrm>
        </p:spPr>
        <p:txBody>
          <a:bodyPr>
            <a:normAutofit/>
          </a:bodyPr>
          <a:lstStyle/>
          <a:p>
            <a:r>
              <a:rPr lang="en-US" sz="4800" dirty="0" smtClean="0">
                <a:solidFill>
                  <a:srgbClr val="00ADED"/>
                </a:solidFill>
              </a:rPr>
              <a:t>Be Part of an Online </a:t>
            </a:r>
            <a:r>
              <a:rPr lang="en-US" sz="4800" dirty="0">
                <a:solidFill>
                  <a:srgbClr val="00ADED"/>
                </a:solidFill>
              </a:rPr>
              <a:t>Community</a:t>
            </a:r>
            <a:endParaRPr lang="en-CA" sz="4800" dirty="0">
              <a:solidFill>
                <a:srgbClr val="00ADED"/>
              </a:solidFill>
            </a:endParaRPr>
          </a:p>
        </p:txBody>
      </p:sp>
      <p:sp>
        <p:nvSpPr>
          <p:cNvPr id="60421" name="Content Placeholder 2"/>
          <p:cNvSpPr>
            <a:spLocks noGrp="1"/>
          </p:cNvSpPr>
          <p:nvPr>
            <p:ph idx="1"/>
          </p:nvPr>
        </p:nvSpPr>
        <p:spPr>
          <a:xfrm>
            <a:off x="-21265" y="1184486"/>
            <a:ext cx="9237663" cy="5256212"/>
          </a:xfrm>
        </p:spPr>
        <p:txBody>
          <a:bodyPr/>
          <a:lstStyle/>
          <a:p>
            <a:pPr marL="0" indent="0">
              <a:buNone/>
            </a:pPr>
            <a:endParaRPr lang="en-CA" sz="3500" dirty="0" smtClean="0">
              <a:solidFill>
                <a:srgbClr val="00ADED"/>
              </a:solidFill>
            </a:endParaRPr>
          </a:p>
        </p:txBody>
      </p:sp>
      <p:sp>
        <p:nvSpPr>
          <p:cNvPr id="6041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9200D67C-746F-4A30-8F2A-47475DA1159D}" type="slidenum">
              <a:rPr lang="en-US">
                <a:solidFill>
                  <a:srgbClr val="00ADED"/>
                </a:solidFill>
                <a:latin typeface="Times New Roman" panose="02020603050405020304" pitchFamily="18" charset="0"/>
              </a:rPr>
              <a:pPr algn="r"/>
              <a:t>32</a:t>
            </a:fld>
            <a:endParaRPr lang="en-US">
              <a:solidFill>
                <a:srgbClr val="00ADED"/>
              </a:solidFill>
              <a:latin typeface="Times New Roman" panose="02020603050405020304" pitchFamily="18" charset="0"/>
            </a:endParaRPr>
          </a:p>
        </p:txBody>
      </p:sp>
      <p:pic>
        <p:nvPicPr>
          <p:cNvPr id="60420" name="Picture 2" descr="http://grapheffect.squarespace.com/storage/connections.jpg?__SQUARESPACE_CACHEVERSION=13394379197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 y="2201863"/>
            <a:ext cx="7839075" cy="3221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4" name="Picture 2" descr="http://cloudproxy.sucuri.net/images/wordpres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5642953"/>
            <a:ext cx="1982788"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descr="http://www.thedrillingpeople.com/wp-content/uploads/2013/06/linkedin.jpg"/>
          <p:cNvPicPr>
            <a:picLocks noChangeAspect="1" noChangeArrowheads="1"/>
          </p:cNvPicPr>
          <p:nvPr/>
        </p:nvPicPr>
        <p:blipFill>
          <a:blip r:embed="rId5">
            <a:extLst>
              <a:ext uri="{28A0092B-C50C-407E-A947-70E740481C1C}">
                <a14:useLocalDpi xmlns:a14="http://schemas.microsoft.com/office/drawing/2010/main" val="0"/>
              </a:ext>
            </a:extLst>
          </a:blip>
          <a:srcRect t="26236" b="33617"/>
          <a:stretch>
            <a:fillRect/>
          </a:stretch>
        </p:blipFill>
        <p:spPr bwMode="auto">
          <a:xfrm>
            <a:off x="5867400" y="5745162"/>
            <a:ext cx="18351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08037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500" fill="hold"/>
                                        <p:tgtEl>
                                          <p:spTgt spid="18434"/>
                                        </p:tgtEl>
                                        <p:attrNameLst>
                                          <p:attrName>ppt_x</p:attrName>
                                        </p:attrNameLst>
                                      </p:cBhvr>
                                      <p:tavLst>
                                        <p:tav tm="0">
                                          <p:val>
                                            <p:strVal val="#ppt_x"/>
                                          </p:val>
                                        </p:tav>
                                        <p:tav tm="100000">
                                          <p:val>
                                            <p:strVal val="#ppt_x"/>
                                          </p:val>
                                        </p:tav>
                                      </p:tavLst>
                                    </p:anim>
                                    <p:anim calcmode="lin" valueType="num">
                                      <p:cBhvr additive="base">
                                        <p:cTn id="8" dur="500" fill="hold"/>
                                        <p:tgtEl>
                                          <p:spTgt spid="18434"/>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8436"/>
                                        </p:tgtEl>
                                        <p:attrNameLst>
                                          <p:attrName>style.visibility</p:attrName>
                                        </p:attrNameLst>
                                      </p:cBhvr>
                                      <p:to>
                                        <p:strVal val="visible"/>
                                      </p:to>
                                    </p:set>
                                    <p:anim calcmode="lin" valueType="num">
                                      <p:cBhvr additive="base">
                                        <p:cTn id="13" dur="500" fill="hold"/>
                                        <p:tgtEl>
                                          <p:spTgt spid="18436"/>
                                        </p:tgtEl>
                                        <p:attrNameLst>
                                          <p:attrName>ppt_x</p:attrName>
                                        </p:attrNameLst>
                                      </p:cBhvr>
                                      <p:tavLst>
                                        <p:tav tm="0">
                                          <p:val>
                                            <p:strVal val="#ppt_x"/>
                                          </p:val>
                                        </p:tav>
                                        <p:tav tm="100000">
                                          <p:val>
                                            <p:strVal val="#ppt_x"/>
                                          </p:val>
                                        </p:tav>
                                      </p:tavLst>
                                    </p:anim>
                                    <p:anim calcmode="lin" valueType="num">
                                      <p:cBhvr additive="base">
                                        <p:cTn id="14" dur="500" fill="hold"/>
                                        <p:tgtEl>
                                          <p:spTgt spid="184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533400" y="673395"/>
            <a:ext cx="4287272" cy="2474912"/>
          </a:xfrm>
        </p:spPr>
        <p:txBody>
          <a:bodyPr>
            <a:normAutofit/>
          </a:bodyPr>
          <a:lstStyle/>
          <a:p>
            <a:pPr>
              <a:defRPr/>
            </a:pPr>
            <a:r>
              <a:rPr lang="en-CA" sz="4500" b="1" dirty="0" smtClean="0">
                <a:solidFill>
                  <a:srgbClr val="00ADED"/>
                </a:solidFill>
                <a:effectLst>
                  <a:outerShdw blurRad="38100" dist="38100" dir="2700000" algn="tl">
                    <a:srgbClr val="000000">
                      <a:alpha val="43137"/>
                    </a:srgbClr>
                  </a:outerShdw>
                </a:effectLst>
              </a:rPr>
              <a:t>Try New Online and Open Source Tools!</a:t>
            </a:r>
            <a:endParaRPr lang="en-CA" sz="4500" b="1" dirty="0">
              <a:solidFill>
                <a:srgbClr val="00ADED"/>
              </a:solidFill>
              <a:effectLst>
                <a:outerShdw blurRad="38100" dist="38100" dir="2700000" algn="tl">
                  <a:srgbClr val="000000">
                    <a:alpha val="43137"/>
                  </a:srgbClr>
                </a:outerShdw>
              </a:effectLst>
            </a:endParaRPr>
          </a:p>
        </p:txBody>
      </p:sp>
      <p:sp>
        <p:nvSpPr>
          <p:cNvPr id="6246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F7988E03-86C5-4DBA-AED4-19ED2B47ECBB}" type="slidenum">
              <a:rPr lang="en-US">
                <a:solidFill>
                  <a:srgbClr val="00ADED"/>
                </a:solidFill>
                <a:latin typeface="Times New Roman" panose="02020603050405020304" pitchFamily="18" charset="0"/>
              </a:rPr>
              <a:pPr algn="r"/>
              <a:t>33</a:t>
            </a:fld>
            <a:endParaRPr lang="en-US">
              <a:solidFill>
                <a:srgbClr val="00ADED"/>
              </a:solidFill>
              <a:latin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5181600" y="146050"/>
            <a:ext cx="3669878" cy="3130550"/>
          </a:xfrm>
          <a:prstGeom prst="rect">
            <a:avLst/>
          </a:prstGeom>
          <a:ln>
            <a:noFill/>
          </a:ln>
          <a:effectLst>
            <a:outerShdw blurRad="292100" dist="139700" dir="2700000" algn="tl" rotWithShape="0">
              <a:srgbClr val="333333">
                <a:alpha val="65000"/>
              </a:srgbClr>
            </a:outerShdw>
          </a:effectLst>
        </p:spPr>
      </p:pic>
      <p:pic>
        <p:nvPicPr>
          <p:cNvPr id="9218" name="Picture 2" descr="http://a.fsdn.com/con/app/proj/projectlibre/screenshots/ProjectLibre_Gantt.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600893"/>
            <a:ext cx="7391400" cy="30039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57181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15A5DA82-5973-4009-9B54-34953E748057}" type="slidenum">
              <a:rPr lang="en-US">
                <a:latin typeface="Times New Roman" panose="02020603050405020304" pitchFamily="18" charset="0"/>
              </a:rPr>
              <a:pPr algn="r"/>
              <a:t>34</a:t>
            </a:fld>
            <a:endParaRPr lang="en-US">
              <a:latin typeface="Times New Roman" panose="02020603050405020304" pitchFamily="18" charset="0"/>
            </a:endParaRPr>
          </a:p>
        </p:txBody>
      </p:sp>
      <p:sp>
        <p:nvSpPr>
          <p:cNvPr id="2" name="Title 1"/>
          <p:cNvSpPr>
            <a:spLocks noGrp="1"/>
          </p:cNvSpPr>
          <p:nvPr>
            <p:ph type="title"/>
          </p:nvPr>
        </p:nvSpPr>
        <p:spPr/>
        <p:txBody>
          <a:bodyPr/>
          <a:lstStyle/>
          <a:p>
            <a:endParaRPr lang="en-US"/>
          </a:p>
        </p:txBody>
      </p:sp>
      <p:pic>
        <p:nvPicPr>
          <p:cNvPr id="3076" name="Picture 4" descr="http://www3.imperial.ac.uk/newseventsimages?p_image_type=mainnews2012&amp;p_image_id=182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568" y="0"/>
            <a:ext cx="9918595"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221004" y="-76200"/>
            <a:ext cx="9544744" cy="1597025"/>
          </a:xfrm>
          <a:prstGeom prst="rect">
            <a:avLst/>
          </a:prstGeom>
        </p:spPr>
        <p:txBody>
          <a:bodyPr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defRPr/>
            </a:pPr>
            <a:r>
              <a:rPr lang="en-US" sz="4500" b="1" dirty="0" smtClean="0">
                <a:solidFill>
                  <a:schemeClr val="bg1"/>
                </a:solidFill>
                <a:effectLst>
                  <a:outerShdw blurRad="38100" dist="38100" dir="2700000" algn="tl">
                    <a:srgbClr val="000000">
                      <a:alpha val="43137"/>
                    </a:srgbClr>
                  </a:outerShdw>
                </a:effectLst>
              </a:rPr>
              <a:t>Importance of Emotional intelligence</a:t>
            </a:r>
            <a:endParaRPr lang="en-CA" sz="45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977474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indraconsulting.files.wordpress.com/2015/03/eq-quote-daniel.jpg?w=6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9905"/>
            <a:ext cx="4343400" cy="261900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host2post.com/server13/blogfiles/1494_19-tumblr-intelligence-quotes-sayings-life-emotional.png"/>
          <p:cNvPicPr>
            <a:picLocks noChangeAspect="1" noChangeArrowheads="1"/>
          </p:cNvPicPr>
          <p:nvPr/>
        </p:nvPicPr>
        <p:blipFill rotWithShape="1">
          <a:blip r:embed="rId4">
            <a:extLst>
              <a:ext uri="{28A0092B-C50C-407E-A947-70E740481C1C}">
                <a14:useLocalDpi xmlns:a14="http://schemas.microsoft.com/office/drawing/2010/main" val="0"/>
              </a:ext>
            </a:extLst>
          </a:blip>
          <a:srcRect b="59579"/>
          <a:stretch/>
        </p:blipFill>
        <p:spPr bwMode="auto">
          <a:xfrm>
            <a:off x="4582633" y="87831"/>
            <a:ext cx="4400550" cy="15515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6" name="Picture 8" descr="http://i.imgur.com/7J0Pjt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339" y="2948912"/>
            <a:ext cx="81915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host2post.com/server13/blogfiles/1494_19-tumblr-intelligence-quotes-sayings-life-emotional.png"/>
          <p:cNvPicPr>
            <a:picLocks noChangeAspect="1" noChangeArrowheads="1"/>
          </p:cNvPicPr>
          <p:nvPr/>
        </p:nvPicPr>
        <p:blipFill rotWithShape="1">
          <a:blip r:embed="rId4">
            <a:extLst>
              <a:ext uri="{28A0092B-C50C-407E-A947-70E740481C1C}">
                <a14:useLocalDpi xmlns:a14="http://schemas.microsoft.com/office/drawing/2010/main" val="0"/>
              </a:ext>
            </a:extLst>
          </a:blip>
          <a:srcRect t="43306"/>
          <a:stretch/>
        </p:blipFill>
        <p:spPr bwMode="auto">
          <a:xfrm>
            <a:off x="4598582" y="2209800"/>
            <a:ext cx="4400550" cy="21762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8" name="Picture 10" descr="http://www.talentsmart.com/images/high-emotional-intelligence-equals-top-performanc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512" y="1340768"/>
            <a:ext cx="9231582" cy="4201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93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500" fill="hold"/>
                                        <p:tgtEl>
                                          <p:spTgt spid="2056"/>
                                        </p:tgtEl>
                                        <p:attrNameLst>
                                          <p:attrName>ppt_x</p:attrName>
                                        </p:attrNameLst>
                                      </p:cBhvr>
                                      <p:tavLst>
                                        <p:tav tm="0">
                                          <p:val>
                                            <p:strVal val="#ppt_x"/>
                                          </p:val>
                                        </p:tav>
                                        <p:tav tm="100000">
                                          <p:val>
                                            <p:strVal val="#ppt_x"/>
                                          </p:val>
                                        </p:tav>
                                      </p:tavLst>
                                    </p:anim>
                                    <p:anim calcmode="lin" valueType="num">
                                      <p:cBhvr additive="base">
                                        <p:cTn id="8"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052"/>
                                        </p:tgtEl>
                                        <p:attrNameLst>
                                          <p:attrName>style.visibility</p:attrName>
                                        </p:attrNameLst>
                                      </p:cBhvr>
                                      <p:to>
                                        <p:strVal val="visible"/>
                                      </p:to>
                                    </p:set>
                                    <p:anim calcmode="lin" valueType="num">
                                      <p:cBhvr additive="base">
                                        <p:cTn id="13" dur="500" fill="hold"/>
                                        <p:tgtEl>
                                          <p:spTgt spid="2052"/>
                                        </p:tgtEl>
                                        <p:attrNameLst>
                                          <p:attrName>ppt_x</p:attrName>
                                        </p:attrNameLst>
                                      </p:cBhvr>
                                      <p:tavLst>
                                        <p:tav tm="0">
                                          <p:val>
                                            <p:strVal val="1+#ppt_w/2"/>
                                          </p:val>
                                        </p:tav>
                                        <p:tav tm="100000">
                                          <p:val>
                                            <p:strVal val="#ppt_x"/>
                                          </p:val>
                                        </p:tav>
                                      </p:tavLst>
                                    </p:anim>
                                    <p:anim calcmode="lin" valueType="num">
                                      <p:cBhvr additive="base">
                                        <p:cTn id="14"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2054"/>
                                        </p:tgtEl>
                                        <p:attrNameLst>
                                          <p:attrName>style.visibility</p:attrName>
                                        </p:attrNameLst>
                                      </p:cBhvr>
                                      <p:to>
                                        <p:strVal val="visible"/>
                                      </p:to>
                                    </p:set>
                                    <p:anim calcmode="lin" valueType="num">
                                      <p:cBhvr additive="base">
                                        <p:cTn id="19" dur="500" fill="hold"/>
                                        <p:tgtEl>
                                          <p:spTgt spid="2054"/>
                                        </p:tgtEl>
                                        <p:attrNameLst>
                                          <p:attrName>ppt_x</p:attrName>
                                        </p:attrNameLst>
                                      </p:cBhvr>
                                      <p:tavLst>
                                        <p:tav tm="0">
                                          <p:val>
                                            <p:strVal val="#ppt_x"/>
                                          </p:val>
                                        </p:tav>
                                        <p:tav tm="100000">
                                          <p:val>
                                            <p:strVal val="#ppt_x"/>
                                          </p:val>
                                        </p:tav>
                                      </p:tavLst>
                                    </p:anim>
                                    <p:anim calcmode="lin" valueType="num">
                                      <p:cBhvr additive="base">
                                        <p:cTn id="20" dur="500" fill="hold"/>
                                        <p:tgtEl>
                                          <p:spTgt spid="205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 calcmode="lin" valueType="num">
                                      <p:cBhvr additive="base">
                                        <p:cTn id="25" dur="500" fill="hold"/>
                                        <p:tgtEl>
                                          <p:spTgt spid="2050"/>
                                        </p:tgtEl>
                                        <p:attrNameLst>
                                          <p:attrName>ppt_x</p:attrName>
                                        </p:attrNameLst>
                                      </p:cBhvr>
                                      <p:tavLst>
                                        <p:tav tm="0">
                                          <p:val>
                                            <p:strVal val="0-#ppt_w/2"/>
                                          </p:val>
                                        </p:tav>
                                        <p:tav tm="100000">
                                          <p:val>
                                            <p:strVal val="#ppt_x"/>
                                          </p:val>
                                        </p:tav>
                                      </p:tavLst>
                                    </p:anim>
                                    <p:anim calcmode="lin" valueType="num">
                                      <p:cBhvr additive="base">
                                        <p:cTn id="26"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58"/>
                                        </p:tgtEl>
                                        <p:attrNameLst>
                                          <p:attrName>style.visibility</p:attrName>
                                        </p:attrNameLst>
                                      </p:cBhvr>
                                      <p:to>
                                        <p:strVal val="visible"/>
                                      </p:to>
                                    </p:set>
                                    <p:anim calcmode="lin" valueType="num">
                                      <p:cBhvr additive="base">
                                        <p:cTn id="31" dur="500" fill="hold"/>
                                        <p:tgtEl>
                                          <p:spTgt spid="2058"/>
                                        </p:tgtEl>
                                        <p:attrNameLst>
                                          <p:attrName>ppt_x</p:attrName>
                                        </p:attrNameLst>
                                      </p:cBhvr>
                                      <p:tavLst>
                                        <p:tav tm="0">
                                          <p:val>
                                            <p:strVal val="#ppt_x"/>
                                          </p:val>
                                        </p:tav>
                                        <p:tav tm="100000">
                                          <p:val>
                                            <p:strVal val="#ppt_x"/>
                                          </p:val>
                                        </p:tav>
                                      </p:tavLst>
                                    </p:anim>
                                    <p:anim calcmode="lin" valueType="num">
                                      <p:cBhvr additive="base">
                                        <p:cTn id="32" dur="500" fill="hold"/>
                                        <p:tgtEl>
                                          <p:spTgt spid="20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59" y="0"/>
            <a:ext cx="810126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09660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theprospect.net/wp-content/uploads/2013/09/agile-planning-whiteboar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794" y="-72189"/>
            <a:ext cx="8802694" cy="7085761"/>
          </a:xfrm>
          <a:prstGeom prst="rect">
            <a:avLst/>
          </a:prstGeom>
          <a:noFill/>
          <a:extLst>
            <a:ext uri="{909E8E84-426E-40DD-AFC4-6F175D3DCCD1}">
              <a14:hiddenFill xmlns:a14="http://schemas.microsoft.com/office/drawing/2010/main">
                <a:solidFill>
                  <a:srgbClr val="FFFFFF"/>
                </a:solidFill>
              </a14:hiddenFill>
            </a:ext>
          </a:extLst>
        </p:spPr>
      </p:pic>
      <p:sp>
        <p:nvSpPr>
          <p:cNvPr id="11366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0255D4B3-4844-4F30-A9E2-40EDAFC557C0}" type="slidenum">
              <a:rPr lang="en-US">
                <a:solidFill>
                  <a:srgbClr val="00ADED"/>
                </a:solidFill>
                <a:latin typeface="Times New Roman" panose="02020603050405020304" pitchFamily="18" charset="0"/>
              </a:rPr>
              <a:pPr algn="r"/>
              <a:t>37</a:t>
            </a:fld>
            <a:endParaRPr lang="en-US">
              <a:solidFill>
                <a:srgbClr val="00ADED"/>
              </a:solidFill>
              <a:latin typeface="Times New Roman" panose="02020603050405020304" pitchFamily="18" charset="0"/>
            </a:endParaRPr>
          </a:p>
        </p:txBody>
      </p:sp>
      <p:pic>
        <p:nvPicPr>
          <p:cNvPr id="1026" name="Picture 2" descr="http://reflexions.ulg.ac.be/upload/docs/image/png/2011-05/emotion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1341" y="998357"/>
            <a:ext cx="6559011" cy="2142611"/>
          </a:xfrm>
          <a:prstGeom prst="rect">
            <a:avLst/>
          </a:prstGeom>
          <a:noFill/>
          <a:extLst>
            <a:ext uri="{909E8E84-426E-40DD-AFC4-6F175D3DCCD1}">
              <a14:hiddenFill xmlns:a14="http://schemas.microsoft.com/office/drawing/2010/main">
                <a:solidFill>
                  <a:srgbClr val="FFFFFF"/>
                </a:solidFill>
              </a14:hiddenFill>
            </a:ext>
          </a:extLst>
        </p:spPr>
      </p:pic>
      <p:pic>
        <p:nvPicPr>
          <p:cNvPr id="113668" name="Picture 2" descr="emotions drive people"/>
          <p:cNvPicPr>
            <a:picLocks noChangeAspect="1" noChangeArrowheads="1"/>
          </p:cNvPicPr>
          <p:nvPr/>
        </p:nvPicPr>
        <p:blipFill rotWithShape="1">
          <a:blip r:embed="rId5">
            <a:extLst>
              <a:ext uri="{28A0092B-C50C-407E-A947-70E740481C1C}">
                <a14:useLocalDpi xmlns:a14="http://schemas.microsoft.com/office/drawing/2010/main" val="0"/>
              </a:ext>
            </a:extLst>
          </a:blip>
          <a:srcRect r="39412" b="56068"/>
          <a:stretch/>
        </p:blipFill>
        <p:spPr bwMode="auto">
          <a:xfrm>
            <a:off x="1403648" y="3400218"/>
            <a:ext cx="5545938" cy="13969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1682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13668"/>
                                        </p:tgtEl>
                                        <p:attrNameLst>
                                          <p:attrName>style.visibility</p:attrName>
                                        </p:attrNameLst>
                                      </p:cBhvr>
                                      <p:to>
                                        <p:strVal val="visible"/>
                                      </p:to>
                                    </p:set>
                                    <p:animEffect transition="in" filter="fade">
                                      <p:cBhvr>
                                        <p:cTn id="13" dur="1000"/>
                                        <p:tgtEl>
                                          <p:spTgt spid="113668"/>
                                        </p:tgtEl>
                                      </p:cBhvr>
                                    </p:animEffect>
                                    <p:anim calcmode="lin" valueType="num">
                                      <p:cBhvr>
                                        <p:cTn id="14" dur="1000" fill="hold"/>
                                        <p:tgtEl>
                                          <p:spTgt spid="113668"/>
                                        </p:tgtEl>
                                        <p:attrNameLst>
                                          <p:attrName>ppt_x</p:attrName>
                                        </p:attrNameLst>
                                      </p:cBhvr>
                                      <p:tavLst>
                                        <p:tav tm="0">
                                          <p:val>
                                            <p:strVal val="#ppt_x"/>
                                          </p:val>
                                        </p:tav>
                                        <p:tav tm="100000">
                                          <p:val>
                                            <p:strVal val="#ppt_x"/>
                                          </p:val>
                                        </p:tav>
                                      </p:tavLst>
                                    </p:anim>
                                    <p:anim calcmode="lin" valueType="num">
                                      <p:cBhvr>
                                        <p:cTn id="15" dur="1000" fill="hold"/>
                                        <p:tgtEl>
                                          <p:spTgt spid="1136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descr="http://www.gokartlabs.com/blog/wp-content/uploads/2014/09/e242c15cac5d47272f2a4f9bfaa446b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20252"/>
            <a:ext cx="9288118" cy="6865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31756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6148" name="Picture 4" descr="http://www.enterprisecioforum.com/wp-content/uploads/2015/08/iPhone%20App%20Development%20Challen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49" y="-1"/>
            <a:ext cx="10335636"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2079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99392"/>
            <a:ext cx="7822296" cy="6957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00872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260648" y="-315416"/>
            <a:ext cx="9525000" cy="1597025"/>
          </a:xfrm>
          <a:prstGeom prst="rect">
            <a:avLst/>
          </a:prstGeom>
        </p:spPr>
        <p:txBody>
          <a:bodyPr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defRPr/>
            </a:pPr>
            <a:r>
              <a:rPr lang="en-US" sz="4500" b="1" dirty="0" smtClean="0">
                <a:solidFill>
                  <a:srgbClr val="00ADED"/>
                </a:solidFill>
                <a:effectLst>
                  <a:outerShdw blurRad="38100" dist="38100" dir="2700000" algn="tl">
                    <a:srgbClr val="000000">
                      <a:alpha val="43137"/>
                    </a:srgbClr>
                  </a:outerShdw>
                </a:effectLst>
              </a:rPr>
              <a:t>3-Steps to Developing EQ</a:t>
            </a:r>
            <a:endParaRPr lang="en-CA" sz="4500" b="1" dirty="0">
              <a:solidFill>
                <a:srgbClr val="00ADED"/>
              </a:solidFill>
              <a:effectLst>
                <a:outerShdw blurRad="38100" dist="38100" dir="2700000" algn="tl">
                  <a:srgbClr val="000000">
                    <a:alpha val="43137"/>
                  </a:srgbClr>
                </a:outerShdw>
              </a:effectLst>
            </a:endParaRPr>
          </a:p>
        </p:txBody>
      </p:sp>
      <p:pic>
        <p:nvPicPr>
          <p:cNvPr id="3076" name="Picture 4" descr="http://truthwork.org/wp-content/uploads/2013/12/75350360-80c9-91fa-f48e-52051a4066fb_0.jpe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71520" y="1600200"/>
            <a:ext cx="6800960" cy="45259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713976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Footer Placeholder 3"/>
          <p:cNvSpPr>
            <a:spLocks noGrp="1"/>
          </p:cNvSpPr>
          <p:nvPr>
            <p:ph type="ftr" sz="quarter" idx="11"/>
          </p:nvPr>
        </p:nvSpPr>
        <p:spPr>
          <a:xfrm>
            <a:off x="3028950" y="6356350"/>
            <a:ext cx="30861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endParaRPr lang="en-US" dirty="0" smtClean="0">
              <a:latin typeface="Times New Roman" panose="02020603050405020304" pitchFamily="18" charset="0"/>
            </a:endParaRPr>
          </a:p>
        </p:txBody>
      </p:sp>
      <p:sp>
        <p:nvSpPr>
          <p:cNvPr id="12185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2D0F6252-4FE9-432D-9EEB-D2082E5D9B25}" type="slidenum">
              <a:rPr lang="en-US">
                <a:latin typeface="Times New Roman" panose="02020603050405020304" pitchFamily="18" charset="0"/>
              </a:rPr>
              <a:pPr algn="r"/>
              <a:t>42</a:t>
            </a:fld>
            <a:endParaRPr lang="en-US" dirty="0">
              <a:latin typeface="Times New Roman" panose="02020603050405020304" pitchFamily="18" charset="0"/>
            </a:endParaRPr>
          </a:p>
        </p:txBody>
      </p:sp>
      <p:pic>
        <p:nvPicPr>
          <p:cNvPr id="121860" name="Picture 4" descr="http://ipma.ch/assets/ce-icb-periodictabl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52413"/>
            <a:ext cx="9144000" cy="646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10874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4" descr="http://www.advancedpeoplestrategies.co.uk/images/gallery/_MBTI-logo.png"/>
          <p:cNvPicPr>
            <a:picLocks noChangeAspect="1" noChangeArrowheads="1"/>
          </p:cNvPicPr>
          <p:nvPr/>
        </p:nvPicPr>
        <p:blipFill>
          <a:blip r:embed="rId3">
            <a:extLst>
              <a:ext uri="{28A0092B-C50C-407E-A947-70E740481C1C}">
                <a14:useLocalDpi xmlns:a14="http://schemas.microsoft.com/office/drawing/2010/main" val="0"/>
              </a:ext>
            </a:extLst>
          </a:blip>
          <a:srcRect l="24396" r="15971"/>
          <a:stretch>
            <a:fillRect/>
          </a:stretch>
        </p:blipFill>
        <p:spPr bwMode="auto">
          <a:xfrm>
            <a:off x="762000" y="4114800"/>
            <a:ext cx="2118780" cy="259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 name="Picture 2" descr="http://www.inside-inspiration.com.au/images/insights-team-wheel-3-600x412px.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5520" y="4114800"/>
            <a:ext cx="3784345" cy="259858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i.huffpost.com/gen/1978778/images/o-PSYCHOLOGIST-faceboo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76400" y="0"/>
            <a:ext cx="5754688" cy="2877344"/>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96044" y="2746375"/>
            <a:ext cx="8915400" cy="1597025"/>
          </a:xfrm>
          <a:prstGeom prst="rect">
            <a:avLst/>
          </a:prstGeom>
        </p:spPr>
        <p:txBody>
          <a:bodyPr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defRPr/>
            </a:pPr>
            <a:r>
              <a:rPr lang="en-US" sz="4500" b="1" dirty="0" smtClean="0">
                <a:solidFill>
                  <a:srgbClr val="00ADED"/>
                </a:solidFill>
              </a:rPr>
              <a:t>Check your personality</a:t>
            </a:r>
            <a:endParaRPr lang="en-CA" sz="4500" b="1" dirty="0">
              <a:solidFill>
                <a:srgbClr val="00ADED"/>
              </a:solidFill>
            </a:endParaRPr>
          </a:p>
        </p:txBody>
      </p:sp>
    </p:spTree>
    <p:extLst>
      <p:ext uri="{BB962C8B-B14F-4D97-AF65-F5344CB8AC3E}">
        <p14:creationId xmlns:p14="http://schemas.microsoft.com/office/powerpoint/2010/main" val="246592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 calcmode="lin" valueType="num">
                                      <p:cBhvr additive="base">
                                        <p:cTn id="7" dur="500" fill="hold"/>
                                        <p:tgtEl>
                                          <p:spTgt spid="5124"/>
                                        </p:tgtEl>
                                        <p:attrNameLst>
                                          <p:attrName>ppt_x</p:attrName>
                                        </p:attrNameLst>
                                      </p:cBhvr>
                                      <p:tavLst>
                                        <p:tav tm="0">
                                          <p:val>
                                            <p:strVal val="#ppt_x"/>
                                          </p:val>
                                        </p:tav>
                                        <p:tav tm="100000">
                                          <p:val>
                                            <p:strVal val="#ppt_x"/>
                                          </p:val>
                                        </p:tav>
                                      </p:tavLst>
                                    </p:anim>
                                    <p:anim calcmode="lin" valueType="num">
                                      <p:cBhvr additive="base">
                                        <p:cTn id="8" dur="500" fill="hold"/>
                                        <p:tgtEl>
                                          <p:spTgt spid="512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6738"/>
                                        </p:tgtEl>
                                        <p:attrNameLst>
                                          <p:attrName>style.visibility</p:attrName>
                                        </p:attrNameLst>
                                      </p:cBhvr>
                                      <p:to>
                                        <p:strVal val="visible"/>
                                      </p:to>
                                    </p:set>
                                    <p:anim calcmode="lin" valueType="num">
                                      <p:cBhvr additive="base">
                                        <p:cTn id="13" dur="500" fill="hold"/>
                                        <p:tgtEl>
                                          <p:spTgt spid="116738"/>
                                        </p:tgtEl>
                                        <p:attrNameLst>
                                          <p:attrName>ppt_x</p:attrName>
                                        </p:attrNameLst>
                                      </p:cBhvr>
                                      <p:tavLst>
                                        <p:tav tm="0">
                                          <p:val>
                                            <p:strVal val="#ppt_x"/>
                                          </p:val>
                                        </p:tav>
                                        <p:tav tm="100000">
                                          <p:val>
                                            <p:strVal val="#ppt_x"/>
                                          </p:val>
                                        </p:tav>
                                      </p:tavLst>
                                    </p:anim>
                                    <p:anim calcmode="lin" valueType="num">
                                      <p:cBhvr additive="base">
                                        <p:cTn id="14" dur="500" fill="hold"/>
                                        <p:tgtEl>
                                          <p:spTgt spid="11673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122"/>
                                        </p:tgtEl>
                                        <p:attrNameLst>
                                          <p:attrName>style.visibility</p:attrName>
                                        </p:attrNameLst>
                                      </p:cBhvr>
                                      <p:to>
                                        <p:strVal val="visible"/>
                                      </p:to>
                                    </p:set>
                                    <p:anim calcmode="lin" valueType="num">
                                      <p:cBhvr additive="base">
                                        <p:cTn id="19" dur="500" fill="hold"/>
                                        <p:tgtEl>
                                          <p:spTgt spid="5122"/>
                                        </p:tgtEl>
                                        <p:attrNameLst>
                                          <p:attrName>ppt_x</p:attrName>
                                        </p:attrNameLst>
                                      </p:cBhvr>
                                      <p:tavLst>
                                        <p:tav tm="0">
                                          <p:val>
                                            <p:strVal val="#ppt_x"/>
                                          </p:val>
                                        </p:tav>
                                        <p:tav tm="100000">
                                          <p:val>
                                            <p:strVal val="#ppt_x"/>
                                          </p:val>
                                        </p:tav>
                                      </p:tavLst>
                                    </p:anim>
                                    <p:anim calcmode="lin" valueType="num">
                                      <p:cBhvr additive="base">
                                        <p:cTn id="20"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12576" y="-243408"/>
            <a:ext cx="8915400" cy="1597025"/>
          </a:xfrm>
          <a:prstGeom prst="rect">
            <a:avLst/>
          </a:prstGeom>
        </p:spPr>
        <p:txBody>
          <a:bodyPr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defRPr/>
            </a:pPr>
            <a:r>
              <a:rPr lang="en-US" sz="4000" b="1" dirty="0" smtClean="0">
                <a:solidFill>
                  <a:srgbClr val="00ADED"/>
                </a:solidFill>
              </a:rPr>
              <a:t>Practice in a Fail safe environment</a:t>
            </a:r>
            <a:endParaRPr lang="en-CA" sz="4000" b="1" dirty="0">
              <a:solidFill>
                <a:srgbClr val="00ADED"/>
              </a:solidFill>
            </a:endParaRPr>
          </a:p>
        </p:txBody>
      </p:sp>
      <p:pic>
        <p:nvPicPr>
          <p:cNvPr id="4098" name="Picture 2" descr="http://www.peikids.org/wp-content/uploads/2013/04/114362659.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0542" y="1052736"/>
            <a:ext cx="9065332" cy="60792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9844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4098" name="Picture 2" descr="http://stella-maris.sch.id/statis/2508Job-Opportunity-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2816"/>
            <a:ext cx="9144000" cy="2918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1501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323850" y="0"/>
            <a:ext cx="7886700" cy="1325563"/>
          </a:xfrm>
        </p:spPr>
        <p:txBody>
          <a:bodyPr/>
          <a:lstStyle/>
          <a:p>
            <a:r>
              <a:rPr lang="en-US" sz="4500" b="1" dirty="0" smtClean="0">
                <a:solidFill>
                  <a:srgbClr val="00ADED"/>
                </a:solidFill>
                <a:effectLst>
                  <a:outerShdw blurRad="38100" dist="38100" dir="2700000" algn="tl">
                    <a:srgbClr val="000000">
                      <a:alpha val="43137"/>
                    </a:srgbClr>
                  </a:outerShdw>
                </a:effectLst>
              </a:rPr>
              <a:t>PMs Build Culture</a:t>
            </a:r>
            <a:endParaRPr lang="en-CA" sz="4500" b="1" dirty="0" smtClean="0">
              <a:solidFill>
                <a:srgbClr val="00ADED"/>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23850" y="1125538"/>
            <a:ext cx="9144000" cy="5000625"/>
          </a:xfrm>
        </p:spPr>
        <p:txBody>
          <a:bodyPr>
            <a:noAutofit/>
          </a:bodyPr>
          <a:lstStyle/>
          <a:p>
            <a:pPr>
              <a:defRPr/>
            </a:pPr>
            <a:r>
              <a:rPr lang="en-US" sz="3500" dirty="0" smtClean="0">
                <a:solidFill>
                  <a:srgbClr val="00ADED"/>
                </a:solidFill>
              </a:rPr>
              <a:t>Policy (Organizational)</a:t>
            </a:r>
          </a:p>
          <a:p>
            <a:pPr>
              <a:defRPr/>
            </a:pPr>
            <a:endParaRPr lang="en-US" sz="3500" dirty="0" smtClean="0">
              <a:solidFill>
                <a:srgbClr val="00ADED"/>
              </a:solidFill>
            </a:endParaRPr>
          </a:p>
          <a:p>
            <a:pPr>
              <a:defRPr/>
            </a:pPr>
            <a:endParaRPr lang="en-US" sz="3500" dirty="0">
              <a:solidFill>
                <a:srgbClr val="00ADED"/>
              </a:solidFill>
            </a:endParaRPr>
          </a:p>
          <a:p>
            <a:pPr marL="0" indent="0">
              <a:buFontTx/>
              <a:buNone/>
              <a:defRPr/>
            </a:pPr>
            <a:endParaRPr lang="en-US" sz="3500" dirty="0" smtClean="0">
              <a:solidFill>
                <a:srgbClr val="00ADED"/>
              </a:solidFill>
            </a:endParaRPr>
          </a:p>
          <a:p>
            <a:pPr marL="0" indent="0">
              <a:buFontTx/>
              <a:buNone/>
              <a:defRPr/>
            </a:pPr>
            <a:endParaRPr lang="en-US" sz="3500" dirty="0" smtClean="0">
              <a:solidFill>
                <a:srgbClr val="00ADED"/>
              </a:solidFill>
            </a:endParaRPr>
          </a:p>
          <a:p>
            <a:pPr marL="0" indent="0">
              <a:buFontTx/>
              <a:buNone/>
              <a:defRPr/>
            </a:pPr>
            <a:endParaRPr lang="en-US" sz="3500" dirty="0">
              <a:solidFill>
                <a:srgbClr val="00ADED"/>
              </a:solidFill>
            </a:endParaRPr>
          </a:p>
          <a:p>
            <a:pPr>
              <a:defRPr/>
            </a:pPr>
            <a:r>
              <a:rPr lang="en-US" sz="3500" dirty="0" smtClean="0">
                <a:solidFill>
                  <a:srgbClr val="00ADED"/>
                </a:solidFill>
              </a:rPr>
              <a:t>Project Culture (project level)</a:t>
            </a:r>
            <a:endParaRPr lang="en-US" sz="3500" dirty="0">
              <a:solidFill>
                <a:srgbClr val="00ADED"/>
              </a:solidFill>
            </a:endParaRPr>
          </a:p>
        </p:txBody>
      </p:sp>
      <p:sp>
        <p:nvSpPr>
          <p:cNvPr id="3174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CEBCC41E-EEBC-4E11-812C-160EE82EF5B7}" type="slidenum">
              <a:rPr lang="en-US">
                <a:solidFill>
                  <a:srgbClr val="00ADED"/>
                </a:solidFill>
                <a:latin typeface="Times New Roman" panose="02020603050405020304" pitchFamily="18" charset="0"/>
              </a:rPr>
              <a:pPr algn="r"/>
              <a:t>46</a:t>
            </a:fld>
            <a:endParaRPr lang="en-US" dirty="0">
              <a:solidFill>
                <a:srgbClr val="00ADED"/>
              </a:solidFill>
              <a:latin typeface="Times New Roman" panose="02020603050405020304" pitchFamily="18" charset="0"/>
            </a:endParaRPr>
          </a:p>
        </p:txBody>
      </p:sp>
      <p:pic>
        <p:nvPicPr>
          <p:cNvPr id="3074" name="Picture 2" descr="http://life-longlearner.com/wp-content/uploads/2013/02/opportunity-magn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6031" y="4607729"/>
            <a:ext cx="2500313" cy="165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descr="http://m.c.lnkd.licdn.com/mpr/mpr/p/8/005/075/322/3571fb8.jpg"/>
          <p:cNvPicPr>
            <a:picLocks noChangeAspect="1" noChangeArrowheads="1"/>
          </p:cNvPicPr>
          <p:nvPr/>
        </p:nvPicPr>
        <p:blipFill>
          <a:blip r:embed="rId4">
            <a:extLst>
              <a:ext uri="{28A0092B-C50C-407E-A947-70E740481C1C}">
                <a14:useLocalDpi xmlns:a14="http://schemas.microsoft.com/office/drawing/2010/main" val="0"/>
              </a:ext>
            </a:extLst>
          </a:blip>
          <a:srcRect t="11636"/>
          <a:stretch>
            <a:fillRect/>
          </a:stretch>
        </p:blipFill>
        <p:spPr bwMode="auto">
          <a:xfrm>
            <a:off x="657862" y="1832659"/>
            <a:ext cx="5498314" cy="2738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38243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1000" fill="hold"/>
                                        <p:tgtEl>
                                          <p:spTgt spid="3076"/>
                                        </p:tgtEl>
                                        <p:attrNameLst>
                                          <p:attrName>ppt_w</p:attrName>
                                        </p:attrNameLst>
                                      </p:cBhvr>
                                      <p:tavLst>
                                        <p:tav tm="0">
                                          <p:val>
                                            <p:fltVal val="0"/>
                                          </p:val>
                                        </p:tav>
                                        <p:tav tm="100000">
                                          <p:val>
                                            <p:strVal val="#ppt_w"/>
                                          </p:val>
                                        </p:tav>
                                      </p:tavLst>
                                    </p:anim>
                                    <p:anim calcmode="lin" valueType="num">
                                      <p:cBhvr>
                                        <p:cTn id="8" dur="1000" fill="hold"/>
                                        <p:tgtEl>
                                          <p:spTgt spid="3076"/>
                                        </p:tgtEl>
                                        <p:attrNameLst>
                                          <p:attrName>ppt_h</p:attrName>
                                        </p:attrNameLst>
                                      </p:cBhvr>
                                      <p:tavLst>
                                        <p:tav tm="0">
                                          <p:val>
                                            <p:fltVal val="0"/>
                                          </p:val>
                                        </p:tav>
                                        <p:tav tm="100000">
                                          <p:val>
                                            <p:strVal val="#ppt_h"/>
                                          </p:val>
                                        </p:tav>
                                      </p:tavLst>
                                    </p:anim>
                                    <p:anim calcmode="lin" valueType="num">
                                      <p:cBhvr>
                                        <p:cTn id="9" dur="1000" fill="hold"/>
                                        <p:tgtEl>
                                          <p:spTgt spid="3076"/>
                                        </p:tgtEl>
                                        <p:attrNameLst>
                                          <p:attrName>style.rotation</p:attrName>
                                        </p:attrNameLst>
                                      </p:cBhvr>
                                      <p:tavLst>
                                        <p:tav tm="0">
                                          <p:val>
                                            <p:fltVal val="90"/>
                                          </p:val>
                                        </p:tav>
                                        <p:tav tm="100000">
                                          <p:val>
                                            <p:fltVal val="0"/>
                                          </p:val>
                                        </p:tav>
                                      </p:tavLst>
                                    </p:anim>
                                    <p:animEffect transition="in" filter="fade">
                                      <p:cBhvr>
                                        <p:cTn id="10" dur="1000"/>
                                        <p:tgtEl>
                                          <p:spTgt spid="307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2"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Effect transition="in" filter="fade">
                                      <p:cBhvr>
                                        <p:cTn id="15" dur="1000"/>
                                        <p:tgtEl>
                                          <p:spTgt spid="3074"/>
                                        </p:tgtEl>
                                      </p:cBhvr>
                                    </p:animEffect>
                                    <p:anim calcmode="lin" valueType="num">
                                      <p:cBhvr>
                                        <p:cTn id="16" dur="1000" fill="hold"/>
                                        <p:tgtEl>
                                          <p:spTgt spid="3074"/>
                                        </p:tgtEl>
                                        <p:attrNameLst>
                                          <p:attrName>ppt_x</p:attrName>
                                        </p:attrNameLst>
                                      </p:cBhvr>
                                      <p:tavLst>
                                        <p:tav tm="0">
                                          <p:val>
                                            <p:strVal val="#ppt_x"/>
                                          </p:val>
                                        </p:tav>
                                        <p:tav tm="100000">
                                          <p:val>
                                            <p:strVal val="#ppt_x"/>
                                          </p:val>
                                        </p:tav>
                                      </p:tavLst>
                                    </p:anim>
                                    <p:anim calcmode="lin" valueType="num">
                                      <p:cBhvr>
                                        <p:cTn id="17"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098" name="Picture 2" descr="http://somethingvalue.com/wp-content/uploads/2015/04/We-build-too-many-walls-and-not-enough-brid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4148"/>
            <a:ext cx="10947673" cy="6850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655395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15A5DA82-5973-4009-9B54-34953E748057}" type="slidenum">
              <a:rPr lang="en-US">
                <a:latin typeface="Times New Roman" panose="02020603050405020304" pitchFamily="18" charset="0"/>
              </a:rPr>
              <a:pPr algn="r"/>
              <a:t>48</a:t>
            </a:fld>
            <a:endParaRPr lang="en-US">
              <a:latin typeface="Times New Roman" panose="02020603050405020304" pitchFamily="18" charset="0"/>
            </a:endParaRPr>
          </a:p>
        </p:txBody>
      </p:sp>
      <p:sp>
        <p:nvSpPr>
          <p:cNvPr id="2" name="Title 1"/>
          <p:cNvSpPr>
            <a:spLocks noGrp="1"/>
          </p:cNvSpPr>
          <p:nvPr>
            <p:ph type="title"/>
          </p:nvPr>
        </p:nvSpPr>
        <p:spPr/>
        <p:txBody>
          <a:bodyPr/>
          <a:lstStyle/>
          <a:p>
            <a:endParaRPr lang="en-US"/>
          </a:p>
        </p:txBody>
      </p:sp>
      <p:pic>
        <p:nvPicPr>
          <p:cNvPr id="3076" name="Picture 4" descr="http://www3.imperial.ac.uk/newseventsimages?p_image_type=mainnews2012&amp;p_image_id=182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568" y="0"/>
            <a:ext cx="9918595"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540568" y="620688"/>
            <a:ext cx="10369152" cy="1143000"/>
          </a:xfrm>
          <a:prstGeom prst="rect">
            <a:avLst/>
          </a:prstGeom>
        </p:spPr>
        <p:txBody>
          <a:bodyPr anchor="ct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defRPr/>
            </a:pPr>
            <a:r>
              <a:rPr lang="en-US" sz="4500" b="1" dirty="0" smtClean="0">
                <a:solidFill>
                  <a:schemeClr val="bg1"/>
                </a:solidFill>
                <a:effectLst>
                  <a:outerShdw blurRad="38100" dist="38100" dir="2700000" algn="tl">
                    <a:srgbClr val="000000">
                      <a:alpha val="43137"/>
                    </a:srgbClr>
                  </a:outerShdw>
                </a:effectLst>
              </a:rPr>
              <a:t>The Butterfly Effect in Practice</a:t>
            </a:r>
            <a:endParaRPr lang="fr-BE" sz="45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275411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71438" y="128588"/>
            <a:ext cx="9072562" cy="1143000"/>
          </a:xfrm>
        </p:spPr>
        <p:txBody>
          <a:bodyPr/>
          <a:lstStyle/>
          <a:p>
            <a:r>
              <a:rPr lang="en-US" sz="4500" b="1" dirty="0" smtClean="0">
                <a:solidFill>
                  <a:srgbClr val="00ADED"/>
                </a:solidFill>
                <a:effectLst>
                  <a:outerShdw blurRad="38100" dist="38100" dir="2700000" algn="tl">
                    <a:srgbClr val="000000">
                      <a:alpha val="43137"/>
                    </a:srgbClr>
                  </a:outerShdw>
                </a:effectLst>
              </a:rPr>
              <a:t>Butterfly Effect</a:t>
            </a:r>
            <a:endParaRPr lang="fr-BE" sz="4500" b="1" dirty="0" smtClean="0">
              <a:solidFill>
                <a:srgbClr val="00ADED"/>
              </a:solidFill>
              <a:effectLst>
                <a:outerShdw blurRad="38100" dist="38100" dir="2700000" algn="tl">
                  <a:srgbClr val="000000">
                    <a:alpha val="43137"/>
                  </a:srgbClr>
                </a:outerShdw>
              </a:effectLst>
            </a:endParaRPr>
          </a:p>
        </p:txBody>
      </p:sp>
      <p:sp>
        <p:nvSpPr>
          <p:cNvPr id="3686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CBE50BA6-8AD1-47ED-9982-6D330C63DE94}" type="slidenum">
              <a:rPr lang="en-US">
                <a:solidFill>
                  <a:srgbClr val="00ADED"/>
                </a:solidFill>
                <a:latin typeface="Times New Roman" panose="02020603050405020304" pitchFamily="18" charset="0"/>
              </a:rPr>
              <a:pPr algn="r"/>
              <a:t>49</a:t>
            </a:fld>
            <a:endParaRPr lang="en-US" dirty="0">
              <a:solidFill>
                <a:srgbClr val="00ADED"/>
              </a:solidFill>
              <a:latin typeface="Times New Roman" panose="02020603050405020304" pitchFamily="18" charset="0"/>
            </a:endParaRPr>
          </a:p>
        </p:txBody>
      </p:sp>
      <p:pic>
        <p:nvPicPr>
          <p:cNvPr id="36868" name="Picture 2" descr="http://forgottenmeadows.files.wordpress.com/2014/02/butterfly-whisp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3" y="1255713"/>
            <a:ext cx="9180513" cy="612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056406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thecasecentre.org/files/Images/featuredcases/Global-Financial-Cris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1603" y="723900"/>
            <a:ext cx="6640530" cy="5257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4338" name="Picture 2" descr="http://www.vecci.org.au/sites/default/files/blog/images/youth-unemployment_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685" y="2933700"/>
            <a:ext cx="2110153"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022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500" fill="hold"/>
                                        <p:tgtEl>
                                          <p:spTgt spid="14338"/>
                                        </p:tgtEl>
                                        <p:attrNameLst>
                                          <p:attrName>ppt_x</p:attrName>
                                        </p:attrNameLst>
                                      </p:cBhvr>
                                      <p:tavLst>
                                        <p:tav tm="0">
                                          <p:val>
                                            <p:strVal val="#ppt_x"/>
                                          </p:val>
                                        </p:tav>
                                        <p:tav tm="100000">
                                          <p:val>
                                            <p:strVal val="#ppt_x"/>
                                          </p:val>
                                        </p:tav>
                                      </p:tavLst>
                                    </p:anim>
                                    <p:anim calcmode="lin" valueType="num">
                                      <p:cBhvr additive="base">
                                        <p:cTn id="8" dur="500" fill="hold"/>
                                        <p:tgtEl>
                                          <p:spTgt spid="143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6148" name="Picture 4" descr="http://www.enterprisecioforum.com/wp-content/uploads/2015/08/iPhone%20App%20Development%20Challen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49" y="-1"/>
            <a:ext cx="10335636"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910760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ADED"/>
                </a:solidFill>
                <a:effectLst>
                  <a:outerShdw blurRad="38100" dist="38100" dir="2700000" algn="tl">
                    <a:srgbClr val="000000">
                      <a:alpha val="43137"/>
                    </a:srgbClr>
                  </a:outerShdw>
                </a:effectLst>
              </a:rPr>
              <a:t>Risk Management</a:t>
            </a:r>
            <a:endParaRPr lang="en-US" dirty="0"/>
          </a:p>
        </p:txBody>
      </p:sp>
      <p:pic>
        <p:nvPicPr>
          <p:cNvPr id="5122" name="Picture 2" descr="http://static1.squarespace.com/static/53220c83e4b09af0fba53994/t/5406bb6de4b086132f61ffcf/1409727341774/?format=750w"/>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1916832"/>
            <a:ext cx="8969196" cy="33843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747172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4098" name="Picture 2" descr="http://stella-maris.sch.id/statis/2508Job-Opportunity-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2816"/>
            <a:ext cx="9144000" cy="2918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59320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026" name="Picture 2" descr="http://pbs.twimg.com/media/CA0Tj9UWYAAylh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6" y="64376"/>
            <a:ext cx="9244853" cy="4191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www.intellegus.nl/wp-content/uploads/2015/03/agi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1823" y="4224079"/>
            <a:ext cx="2151112" cy="193817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mumbai.startupweekend.org/files/2014/03/StartupWeekend_Logo_GFE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0999" y="4493456"/>
            <a:ext cx="3248247" cy="130160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cdn.evbuc.com/eventlogos/25788011/lsclogo201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58785" y="4379916"/>
            <a:ext cx="2998075" cy="1528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434324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ADED"/>
                </a:solidFill>
                <a:effectLst>
                  <a:outerShdw blurRad="38100" dist="38100" dir="2700000" algn="tl">
                    <a:srgbClr val="000000">
                      <a:alpha val="43137"/>
                    </a:srgbClr>
                  </a:outerShdw>
                </a:effectLst>
              </a:rPr>
              <a:t>Risk Management</a:t>
            </a:r>
            <a:endParaRPr lang="en-US" dirty="0"/>
          </a:p>
        </p:txBody>
      </p:sp>
      <p:pic>
        <p:nvPicPr>
          <p:cNvPr id="7170" name="Picture 2" descr="http://image.slidesharecdn.com/riskopportunityandthreat-140326053451-phpapp01-140827120435-phpapp02/95/risk-opportunity-and-threat-1-638.jpg?cb=1409143007"/>
          <p:cNvPicPr>
            <a:picLocks noChangeAspect="1" noChangeArrowheads="1"/>
          </p:cNvPicPr>
          <p:nvPr/>
        </p:nvPicPr>
        <p:blipFill rotWithShape="1">
          <a:blip r:embed="rId2">
            <a:extLst>
              <a:ext uri="{28A0092B-C50C-407E-A947-70E740481C1C}">
                <a14:useLocalDpi xmlns:a14="http://schemas.microsoft.com/office/drawing/2010/main" val="0"/>
              </a:ext>
            </a:extLst>
          </a:blip>
          <a:srcRect t="37603" b="20204"/>
          <a:stretch/>
        </p:blipFill>
        <p:spPr bwMode="auto">
          <a:xfrm>
            <a:off x="-252536" y="2276872"/>
            <a:ext cx="9774447"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054603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228600" y="1066800"/>
            <a:ext cx="9677400" cy="1143000"/>
          </a:xfrm>
        </p:spPr>
        <p:txBody>
          <a:bodyPr>
            <a:normAutofit fontScale="90000"/>
          </a:bodyPr>
          <a:lstStyle/>
          <a:p>
            <a:pPr algn="ctr"/>
            <a:r>
              <a:rPr lang="en-US" altLang="en-US" sz="4500" b="1" dirty="0" smtClean="0">
                <a:solidFill>
                  <a:srgbClr val="00ADEF"/>
                </a:solidFill>
                <a:effectLst>
                  <a:outerShdw blurRad="38100" dist="38100" dir="2700000" algn="tl">
                    <a:srgbClr val="000000">
                      <a:alpha val="43137"/>
                    </a:srgbClr>
                  </a:outerShdw>
                </a:effectLst>
              </a:rPr>
              <a:t>Who remembers what </a:t>
            </a:r>
            <a:br>
              <a:rPr lang="en-US" altLang="en-US" sz="4500" b="1" dirty="0" smtClean="0">
                <a:solidFill>
                  <a:srgbClr val="00ADEF"/>
                </a:solidFill>
                <a:effectLst>
                  <a:outerShdw blurRad="38100" dist="38100" dir="2700000" algn="tl">
                    <a:srgbClr val="000000">
                      <a:alpha val="43137"/>
                    </a:srgbClr>
                  </a:outerShdw>
                </a:effectLst>
              </a:rPr>
            </a:br>
            <a:r>
              <a:rPr lang="en-US" altLang="en-US" sz="4500" b="1" dirty="0" smtClean="0">
                <a:solidFill>
                  <a:srgbClr val="00ADEF"/>
                </a:solidFill>
                <a:effectLst>
                  <a:outerShdw blurRad="38100" dist="38100" dir="2700000" algn="tl">
                    <a:srgbClr val="000000">
                      <a:alpha val="43137"/>
                    </a:srgbClr>
                  </a:outerShdw>
                </a:effectLst>
              </a:rPr>
              <a:t>is my IPMA </a:t>
            </a:r>
            <a:r>
              <a:rPr lang="fr-BE" altLang="en-US" sz="4500" b="1" dirty="0" smtClean="0">
                <a:solidFill>
                  <a:srgbClr val="00ADEF"/>
                </a:solidFill>
                <a:effectLst>
                  <a:outerShdw blurRad="38100" dist="38100" dir="2700000" algn="tl">
                    <a:srgbClr val="000000">
                      <a:alpha val="43137"/>
                    </a:srgbClr>
                  </a:outerShdw>
                </a:effectLst>
              </a:rPr>
              <a:t>Project</a:t>
            </a:r>
            <a:r>
              <a:rPr lang="en-US" altLang="en-US" sz="4500" b="1" dirty="0" smtClean="0">
                <a:solidFill>
                  <a:srgbClr val="00ADEF"/>
                </a:solidFill>
                <a:effectLst>
                  <a:outerShdw blurRad="38100" dist="38100" dir="2700000" algn="tl">
                    <a:srgbClr val="000000">
                      <a:alpha val="43137"/>
                    </a:srgbClr>
                  </a:outerShdw>
                </a:effectLst>
              </a:rPr>
              <a:t>?</a:t>
            </a:r>
          </a:p>
        </p:txBody>
      </p:sp>
      <p:sp>
        <p:nvSpPr>
          <p:cNvPr id="2" name="AutoShape 2" descr="data:image/jpeg;base64,/9j/4AAQSkZJRgABAQAAAQABAAD/2wCEAAkGBxAREhQTExMUFRIVEhcaFxYVGRgYGhcXFhkXFhQXFhUZHCgjGRwlGxQVIjEhJykrLi4uHCEzRDMsNygvLiwBCgoKBQUFDgUFDisZExkrKysrKysrKysrKysrKysrKysrKysrKysrKysrKysrKysrKysrKysrKysrKysrKysrK//AABEIAKMBNgMBIgACEQEDEQH/xAAcAAEAAgIDAQAAAAAAAAAAAAAAAwgCBwEEBgX/xABJEAABAwICBgcEBgULBAMAAAABAAIDBBEhMQUGBxJBURMiYXGBkaEUMnKxCEJSksHRIzRTsrMVMzVic3SCouHw8SSTwtIYQ1T/xAAUAQEAAAAAAAAAAAAAAAAAAAAA/8QAFBEBAAAAAAAAAAAAAAAAAAAAAP/aAAwDAQACEQMRAD8A3iiIgIiICIiAiLglByig9pB90F/w5feNh6paQ8WtHZ1j4E2A8ignULqpgJG8CRmB1j90Yrj2Vp967/iNx93L0UzWgCwAAGQCCH2gn3WPPabNHiHG/ol5TwY3xLvSzfmp0QdfopDnJb4Ggee9vfguRTc3vPju/uWU6IOv7Iz+se97z8yuTRRHNjT3gH5qdEHV/k6D9lH9xv5Ln+T4P2Uf3G/kuyiDrfydB+yj+438ll7HHkGgfD1fkp0QQeyN5v8AB7x6XT2Y8JHjxB9XAlTogg6OQZPB+Jtz24tIHom9KPqtI7HEHwBH4qdEHX9p+0x7fDe/cvZSRTsdg1wJ4gHEd44KRYSxNdg5ocO0A/NBmig9mt7rnN8bjyde3hZN6QZhrvh6p8GkkeqCdFC2oaTY9U8nYHwvn4XUyAiIgIiICIiAiIgIiICIiAsXvAFyQB2qMyk4M+8cvD7X+8VkyEA3Ny7mfwGQ8EGHSPd7osObr+jc/Oy5FMDi67z/AFsuyzcvG11MiAiIgIiICIiAiIgIiICIiAiIgIiICIiAiIgIiIOHtBFiAQcwVD0BHuOI7D1m+WY7gQp0QQ9Pb3xu9ubfPh42UwRQ9DbFht2fVPhw8PVBMijZLjYizuXP4Tx+akQEREBERARFw5wAuUB7gBcqLcLvewb9nn8X5fNZNaTifAcv9VIgIiICIiAiIgIiICLyGu20Wg0X1ZXmSe1xBHYv7C85MGIzNzwBWhdedqNfpFxa1zqemyEMbj1hax6V4sX92A7OKCyldrLQQHdmq6aN2OD5Y2nC18C7tHmpNH6fo6jCGpglN7WjkY/HDCzT2jzVLVyCgvEiqtqbtS0jQPAdI6op7jeimcXWGF+jecWGwwGLccirI6qayU+kadtRTuuw4OafeY8AFzHjgRcd4IORQfYRF87WDTUFDA+onduxRjE2uSSbNa0cSSQEH0UXh9TNqOj9JzdBH0sUxBLWSho3w0XduFriCQLm2dgTwXuEBERARec1s13oNGsJqJRv8IWWdK7jgy+HebDtXzdQdpFLpZ8scbHxSRje3ZN3rsvbebungbXHDeGaD2qIiAiIgIvHaS2n6Hp6h1PJUgSMduvsyRzWu4tL2tIuDgeRwNrG3rKaoZIxr2Oa9j2hzXNIIc0i4IIzBCCVERBi9gIsclHvFueLefL4vz/5UyICKI9X4f3f9Pl8pUBERAUMfWO9w+r/AO3jw7O9cVBuQz7V7/CM/O4HieSnQEREBERAREQEWqtuOvktCyOlpn7lRM0ufIPejivujd5OcQ7HgGniQR8/6PmsdZVGriqJ5ZgwROYZXue5pdvhwDnXNjZuF8LdpQblWpdr+1H2Peo6N3/VWtLKMRCCL7rechBz+r35e02ja0DRlDLPh0p6kIPGV193DiAAXEcmlVLjZNUzADekmmkAFzdz5JHczmS4+qCGWRz3FziXOcSS4m5JOJJJzJPFfe1I1SqNKVIgh6rRjJKRdsbOLiOJ4BvE8hciwez7ZhSUFORPHFUVMrf0rntD2gfs4w4e7zObszhYD2WitEU1K0sp4Y4WE3Ija1tzld1hibcSg1pFsE0ZbrVFWTzDogOzAxH5ruaP2H6IjcS81EwLSN2SQAC/1h0bGm/ebdi2YiCrO1LZ1JomQSRl0lJIbMefeY7PckIwva9jxseSh2Ta4u0bWt3nWpZiGTA5AE2bL2FpNyfs7ystrZoNlfSTUr8pWEA/ZeMWO8HAFU1micxzmOFnNcQRyINiPNBeBat+kVIBoyMXxNZHYc7Rykr1OzDS5q9F0kriS/otxxJuS6ImMuPady/ivHfSQ/UKf+9j+HIg1Psg/pij/tH/AMN6tkqm7H/6Yo/7R/8ADerZIC0ztu2i1FLJ7DSl0TywOlmGDrPBsyM/VwxLhjytYrcy8xrdoLREjo6rSDILxYNkmduAi9wx1yBILnBrrjE4Ym4Vg0NqppKvO9BTTShzj+ktZhdfrXlfZt753K3nsh2ZTaMkfVVMjTO+MxtjjN2taS1zi5xGLrtbgMBjnfD6VVtf0HCN1kznhuAbFE+2GFmlzWtsLcDbkoqbbVoV5s6SaMc3xOI/ybx9EGxkXT0VpWnqmdJTyxyx/aY4OF+RtkewruIC6ula1tPDLM73YonyOzyY0uOQJyHIrtLy21Go6PRNa61707m52/nLMJ/zZcUFSZ5nPc57jdznFxPMk3PqVajYxSOi0PShxN3CR4F72a+R7m28CD3kqqaunq/RiClp4hlHBGwZ/VYG8e5B9BERAREQFCzqnd+qfd7P6v4jx5KZYSs3gRlyPI5g+aDNFHBJvC+RxBHIjA+oRBhT4ue7t3R3MwP+Yu9FOuvo83jY77Td77/W/FdhAREQEREBERBo/bTs/wBI1la2ppozPG6JjC0OaDG5pdhZxHVN73HEnLj6PYtqHU6MZPLUlolnDAI2ne3Gs3id5wwLiXZC4FszfDo7Strsujqt1JTwRvdG1pkfKXW3ntDw1rW2ya5pvfja2C9xqDrS3SlGypEZjJc5r23uA9tr7p4jEINP/SP0wX1VPSgnciiMjhw35CQL44kNYLct481z9HTV5stRNWPFxA0Mjv8AtJAd5w7QwW/xrym2eo39M1Zxs10bQDw3YowbchcE+K279HiIDRbyM3VchPg2MD0CDaCIiAiIgKn+0aAR6Urmi9vapDjzc4uPqSrgKm+u9aJ9IVkoILXVUu6RkWh5DT5AIN8/R4qXP0W5ptaOrka23Isikx7byH0UX0i4wdGxE5isZbxjluux9Hyk6PRW9e/S1Mr8rWsGRWB4/wA1e/bbgvobcKcv0PUkfUdE6wF8OlYD3WDib9iCvezl4bpShJNh7VFicM3AK4Cpbq5UiKrppDa0dRE43NhZr2uxPAYZq6SDyu0XXSLRNKZSA6Z92wxm/Xdhcm2TWg3PgMyqtawaeqq+YzVEjpJDgBwaODY25NHYPmvQ7X9YnV2kpsf0UDjDGOFoyQ93+J+8b8rcls7Yfs/jihZpCoYHTygOgDgCI482yAfbdmDwFsrlBrjQeyPTFU0O6FsLSAQZ3bhN8fcALh4gZrLTeyDTFMwv6Jk7QMegcXu45MIDj4A5q0iIKaau6wVejpxNTvMcjTZzT7rgDiyRvEYZZ9xVpNQddqfS0HSR9WZthLCTixx4j7TDjZ3yIIXgdvWqFI6I1zHxxVTbb7C5renblg0nGQZ4ZgEY2C0zqprDPo6pjqYT1mHrN4PYffY7sI8sDmEFzF4/a7/Q9b/Zt/iMXq6adsjGvbi17Q4dzhcehXittshboaqsbX6IHuM0YIQVYizHeFeFUv1Z/XKX+8w/xGq6CAiIgIiICIiCBmEhH2hveIs13pueqLpafquhY1+Z3t3zF/8AxCIO3o1tooxxEbQe8AA+oXZUFJhvN+y8+TusPR1vBToCIiAiIgIiIKhbTK0zaVrX8ql7M74RHogb8iGDDhkrAbDacM0PTkWu90zjbn0r249tmBVv1s/Xqv8Avc/8RytRs1YRoqhuLf8ASxnlmLg+N7oNA7c9HmHS8zvqzMjkb4tDHf5o3L2P0b9PNHtNE42cSJo/62AZKL8xaM27+S+z9IHVZ1RSsrIxeSmuJAMzC61z27jgD3OceC0HoTS01HPHUQu3ZYnbzTw5EEcQQSCORKC6qLy2oOvFNpWEPjIZO0fpYCRvMOFyPtMNxZ3hgcF6lARFBXVkUEbpZXtZGwXc5xsABzKD4+venm0FBUVBPWbGQwc5H9WMc/eIOHAEqna2Ftc2g/ypMI4bijhJ3L4GV+IMpHAWwaDja5NibD52yvVN2kq6NhH6CIiSYkXG604M5XecLct442QWM2a6LNLoujiILXCEOcDcEOlJlcCCcwXn/TJdjX2k6bRtbHxNLLa5ti1hc3HvAX3lhLGHNLTkQQe44IKPq5tPpUPoG1QuQ6kEw4E3j6QYcCqc1tM6KR8brb0b3NNsRdpLTY8sFafZxWxy6Dp3SEdG2lcx+BIDYt6N1wc8GIKvaHo/aKiGEm3SzMZf43Bt72PPkrd6b1joNHRt9onjhaG2Yy93FrbAbkbbucBhkFT1khjkDo3kOY+7Htu03abtcOIOAK+pobQVfpOYiGOWeQm73kkgE8ZJXGw8Tig27rFt7jF20VMXHG0k53R3iJuJB7XDuWu9ObUtMVVw6pdEw/UgAiAywDm9cjDi4+q2Jq1sFYAHV1QXOw/RwYAdhkcLu8AO9bF0Ps+0TSgdFRw3BvvSN6V1+YdJcjwQVQhpaqqcS1k07ziS1r5HHK9yLniPNe41J2S6Qq5Y3VEL6el3rvMo3HloOLWxnrAm1rkADPHI2cjja0WaAAOAFh5BZIMY2BoDQLAAAAcAMAF4Xbj/AENU/FD/ABo17xfI1u0N7dR1FNfdMsRa1xvYOzYTbhvAXQVG1Z/XKX+8w/xGq6C0Hs92QV0NfHNWNYyGnlDxuvDjK5nWjLd3Ju9YnescLWxW/EBERAREQEREHxtaYXPia1ouekBt2AOB+YRfRc3ek7Gsx73EW/cPmiDmTqvDuDhunvv1PUkeIU6xe0EEHIrGFxyPvD1HA/77UEiIiAiIgIi4c6wJ5BBSnTErn1EznG7nTSEnAXJcSTYdqt5qM0jRtCCLEUNPcHgeiYqe1kgdI9wyc9xHcSSFc/QX6tB/YR/uBB3JIw4FrgC0ggg4gg4EEcQq37VdlklC51TSMc+jN3OaLudT8SDxMfJ3DI8zZJEFIqOrkhe2SJ7o5Gm7XsJa5p5gjELYWi9temIWhr3QzgcZWda3fGW3Pabrb+tWybRdcS8MNPMb3fBZoJ5ujI3TjmQATzWvdJ7AKkfq9XC8Xyma+OzceLN+5y4C+OWSDp1m3nSLm2jgpmH7Vnu8gXW+a8DrHrbX6QN6qofIBkzBrB2iNoDb452uvat2FaWJtv0g7TI+3pHdeo0DsCjaQ6rqnPy6kLd0doMjrkjhgAfwDT2rGrdVpGYQU0Zc7DeccGsbexe93ADz5AnBWo1D1Pg0VTCCLrPcd6WUixkfa17fVaMg3h2kkn6egtB0tFEIaaJsUY4NzJ5uccXHtJJX0UBERBULaXS9FpWubjjUvdjh/OHpPLr4dllu/YHM2bRDonC7WVE0ZDsQQ4NkIA5fpTh3rxO2fUDSD66SsghfPFPuYRNL3sc1jWEOY25I6t7gWxWx9iur01Do0MnYWSyzPlLHZtBDGNBHA7sYNs8fABqLaXsql0Yx1TFJ0tL0liCLPia4gR75vZ2J3bi2NsMcMtjm0MaNkNPUE+yTOB3v2L8i+3FpFr8rA872UqYGSMcx7WvY9pa5rgCHNIsQQcwRwVedo2x2emc+ega6anJJMIu6SIHgOMrRz94C172LkFhaWpjlY2SN7XxuALXNIc1wORBGBClVNtA60V9AT7NUSRY4tGLScrujcC0nvC9/o7bzpFlhNBTyi4xAdG4i5viCRfLhh2oLFItCy/SBmsd2hjDuBMrnDxAYL+a+NpHbnpWS4jbTwgjAtYXOGFr3e4g44+75oLJr4Wuus0WjKSSpkG9u2DGA235He62/AZkngAc8l5DYrr1U6TjnjqrOmgLCJGtDd9r973g0bocC05WuDlgV9razqy/SOjpIohvTRvbLEL23nMuC3vLHPAvhchBo2i2uaUFa2pkmLo94b9O3CIx36zWsOTrZOz7SrQwyte1rmkFrgC0jIgi4I8FUXQWoOlKuURMpZWG/WfMx0bGc99zh6C57CraaNpehhiivfo42MvlfcaG3t4IOyiIgIiIC4c4AEnAAXK5UL+sd36o97tOYb+J8OaBTNNiTgXG57OAHeAAFypUQFhIy+IzGR/A9izRBhG+/YRmOSzWD2XxGB4H8+YXDJLmxwdy/EHiEEiIiAujp2sEFNPMcBFBI83BPuMLsQMTku8ujp3RbKunlp5C4MmjcxxbmA4WuL8QgpZFGXENGJJAHecArvxCzQDyC0xq9sK6Cqjlmq2yRRSB+42PdL903aHbxIaCQL54XHG43SgIiICIiAiIgIiICIiAiIgIiIPP6wak6Nrrmopo3PP8A9gG5J2fpGWcfE2Xh67YNo11zHPUx3yBLHtGPItBOGGa2wiDTX/x/pv8A9kv3G/mvp0WwrRTDd8lTIMMHPa0dt91gPqtpIg+Nq1qtRaOY5lLC2IOILjcuc4i9t57iSbXNhewuea+yiICIiAiIgIiiMhJs3xPAcwOZ+Xog5e85DPieX+qyY0AWCMYBl/vvWSAiIgIiICxewHP/AI7jwWSIId5zc7uHMDHxaM+8eSkY4EXBBB4jFZKJ8GN2nddzGR+Icfn2oJUUHSub74w+03EeIzHqO1SseHC4II5jEeaDJERAREQEREBERAREQEREBERAREQEREBERAREQERYSStbmc8hxPcMygzWEkgbmc8hxPcOKj3nuyG4OZxd4DIePks44g3tPEnEnx/DJBjuudn1RyGZ7yMu4efBSgWwGS5RAREQEREBERAREQEREBRPp2k3ydzbgey/PxupUQQWkbyeO3qn0wJ8k9qaPeuz4hYfe931U6IOAb4jJcqE0rMwN0nMtu0nv3bX8Vx0TxlJf42g+W7unzugnRQb8gzYD8LsT4OAHqntVvea8f4S71ZcIJ0UHtkXF7R2ONj5FTMcCLggjmEHKIiAiIgIiICIsJJWt95wHeQPmgzRQe2R8Hb3wXd+7dPaDwY89tg30cQfRBOigvKeDG9ty70sPmnQOPvPcextmjwt1h5oJJJGtF3EAcybfNR+0X91rndtt0eZzHddZR07Gm4aL88z4uOJUqCDce73nbo5M+W8fwAKziha3IYnM5k95OJUiICIiAiIgIiICIiAiIgIiICIiAiIgIiICIiAiIgKF9JETcsYScyWg/giIOPY4+At2NJaPIFcGkbnd/8A3JPlvIiDryNtfF33nfmohf7TvvO/NEQdiKO+Zd9535qUUbeb/GSQ/NyIgexR8Wh3xdb966kip2N91rW3zsAPkuEQSoiICIiAiIgIiICIiAiIgIiICIiD/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a:lstStyle/>
          <a:p>
            <a:pPr algn="ctr">
              <a:defRPr/>
            </a:pPr>
            <a:endParaRPr lang="en-US">
              <a:solidFill>
                <a:srgbClr val="00ADEF"/>
              </a:solidFill>
              <a:effectLst>
                <a:outerShdw blurRad="38100" dist="38100" dir="2700000" algn="tl">
                  <a:srgbClr val="000000">
                    <a:alpha val="43137"/>
                  </a:srgbClr>
                </a:outerShdw>
              </a:effectLst>
            </a:endParaRPr>
          </a:p>
        </p:txBody>
      </p:sp>
      <p:pic>
        <p:nvPicPr>
          <p:cNvPr id="9218" name="Picture 2" descr="http://beta.ipma.ch/assets/aw_aas-header_04-YPMY_71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076574"/>
            <a:ext cx="6781800" cy="2000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54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endParaRPr lang="en-US" altLang="en-US" smtClean="0"/>
          </a:p>
        </p:txBody>
      </p:sp>
      <p:pic>
        <p:nvPicPr>
          <p:cNvPr id="80899" name="Picture 2" descr="http://2waysouthasia.files.wordpress.com/2013/07/volunteer.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85725"/>
            <a:ext cx="9209088" cy="380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4" descr="http://amy-henderson.com/wp-content/uploads/2013/04/project-managemen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0694" y="3592513"/>
            <a:ext cx="4349750" cy="326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96013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aura\Pictures\Pictures\JCI\10625067_10152607192087696_4756640330811999176_n.jpg"/>
          <p:cNvPicPr>
            <a:picLocks noChangeAspect="1" noChangeArrowheads="1"/>
          </p:cNvPicPr>
          <p:nvPr/>
        </p:nvPicPr>
        <p:blipFill>
          <a:blip r:embed="rId2"/>
          <a:srcRect/>
          <a:stretch>
            <a:fillRect/>
          </a:stretch>
        </p:blipFill>
        <p:spPr bwMode="auto">
          <a:xfrm>
            <a:off x="3170708" y="2897674"/>
            <a:ext cx="2410691" cy="1658085"/>
          </a:xfrm>
          <a:prstGeom prst="rect">
            <a:avLst/>
          </a:prstGeom>
          <a:noFill/>
        </p:spPr>
      </p:pic>
      <p:pic>
        <p:nvPicPr>
          <p:cNvPr id="5" name="Picture 3"/>
          <p:cNvPicPr>
            <a:picLocks noChangeAspect="1"/>
          </p:cNvPicPr>
          <p:nvPr/>
        </p:nvPicPr>
        <p:blipFill>
          <a:blip>
            <a:extLst>
              <a:ext uri="{28A0092B-C50C-407E-A947-70E740481C1C}">
                <a14:useLocalDpi xmlns:a14="http://schemas.microsoft.com/office/drawing/2010/main" val="0"/>
              </a:ext>
            </a:extLst>
          </a:blip>
          <a:srcRect/>
          <a:stretch>
            <a:fillRect/>
          </a:stretch>
        </p:blipFill>
        <p:spPr bwMode="auto">
          <a:xfrm>
            <a:off x="3051953" y="3028639"/>
            <a:ext cx="1597393" cy="547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C:\Users\Laura\Pictures\Pictures\JCI\panel2013.jpg"/>
          <p:cNvPicPr>
            <a:picLocks noChangeAspect="1" noChangeArrowheads="1"/>
          </p:cNvPicPr>
          <p:nvPr/>
        </p:nvPicPr>
        <p:blipFill>
          <a:blip r:embed="rId3"/>
          <a:srcRect/>
          <a:stretch>
            <a:fillRect/>
          </a:stretch>
        </p:blipFill>
        <p:spPr bwMode="auto">
          <a:xfrm>
            <a:off x="549931" y="1210916"/>
            <a:ext cx="2478276" cy="1651045"/>
          </a:xfrm>
          <a:prstGeom prst="rect">
            <a:avLst/>
          </a:prstGeom>
          <a:noFill/>
        </p:spPr>
      </p:pic>
      <p:pic>
        <p:nvPicPr>
          <p:cNvPr id="1028" name="Picture 4" descr="C:\Users\Laura\Pictures\Pictures\JCI\11270362_782610761852229_3898629027391478595_o.jpg"/>
          <p:cNvPicPr>
            <a:picLocks noChangeAspect="1" noChangeArrowheads="1"/>
          </p:cNvPicPr>
          <p:nvPr/>
        </p:nvPicPr>
        <p:blipFill>
          <a:blip r:embed="rId4"/>
          <a:srcRect/>
          <a:stretch>
            <a:fillRect/>
          </a:stretch>
        </p:blipFill>
        <p:spPr bwMode="auto">
          <a:xfrm>
            <a:off x="5694972" y="4627010"/>
            <a:ext cx="2478276" cy="1652184"/>
          </a:xfrm>
          <a:prstGeom prst="rect">
            <a:avLst/>
          </a:prstGeom>
          <a:noFill/>
        </p:spPr>
      </p:pic>
      <p:pic>
        <p:nvPicPr>
          <p:cNvPr id="1029" name="Picture 5" descr="C:\Users\Laura\Pictures\Pictures\JCI\11205071_1010101152341278_3451604574406739580_n.jpg"/>
          <p:cNvPicPr>
            <a:picLocks noChangeAspect="1" noChangeArrowheads="1"/>
          </p:cNvPicPr>
          <p:nvPr/>
        </p:nvPicPr>
        <p:blipFill>
          <a:blip r:embed="rId5"/>
          <a:srcRect/>
          <a:stretch>
            <a:fillRect/>
          </a:stretch>
        </p:blipFill>
        <p:spPr bwMode="auto">
          <a:xfrm>
            <a:off x="3123208" y="1187166"/>
            <a:ext cx="2476568" cy="1651045"/>
          </a:xfrm>
          <a:prstGeom prst="rect">
            <a:avLst/>
          </a:prstGeom>
          <a:noFill/>
        </p:spPr>
      </p:pic>
      <p:pic>
        <p:nvPicPr>
          <p:cNvPr id="1030" name="Picture 6" descr="C:\Users\Laura\Pictures\Pictures\JCI\DSC_0149.JPG"/>
          <p:cNvPicPr>
            <a:picLocks noChangeAspect="1" noChangeArrowheads="1"/>
          </p:cNvPicPr>
          <p:nvPr/>
        </p:nvPicPr>
        <p:blipFill>
          <a:blip r:embed="rId6"/>
          <a:srcRect/>
          <a:stretch>
            <a:fillRect/>
          </a:stretch>
        </p:blipFill>
        <p:spPr bwMode="auto">
          <a:xfrm>
            <a:off x="5706652" y="1187166"/>
            <a:ext cx="2466596" cy="1639258"/>
          </a:xfrm>
          <a:prstGeom prst="rect">
            <a:avLst/>
          </a:prstGeom>
          <a:noFill/>
        </p:spPr>
      </p:pic>
      <p:pic>
        <p:nvPicPr>
          <p:cNvPr id="1031" name="Picture 7" descr="C:\Users\Laura\Pictures\Pictures\JCI\DSC_0199.JPG"/>
          <p:cNvPicPr>
            <a:picLocks noChangeAspect="1" noChangeArrowheads="1"/>
          </p:cNvPicPr>
          <p:nvPr/>
        </p:nvPicPr>
        <p:blipFill>
          <a:blip r:embed="rId7"/>
          <a:srcRect/>
          <a:stretch>
            <a:fillRect/>
          </a:stretch>
        </p:blipFill>
        <p:spPr bwMode="auto">
          <a:xfrm>
            <a:off x="561611" y="2909461"/>
            <a:ext cx="2466596" cy="1646298"/>
          </a:xfrm>
          <a:prstGeom prst="rect">
            <a:avLst/>
          </a:prstGeom>
          <a:noFill/>
        </p:spPr>
      </p:pic>
      <p:pic>
        <p:nvPicPr>
          <p:cNvPr id="1032" name="Picture 8" descr="C:\Users\Laura\Pictures\Pictures\JCI\10404403_10152548392041234_5899622810653223131_n.jpg"/>
          <p:cNvPicPr>
            <a:picLocks noChangeAspect="1" noChangeArrowheads="1"/>
          </p:cNvPicPr>
          <p:nvPr/>
        </p:nvPicPr>
        <p:blipFill>
          <a:blip r:embed="rId8"/>
          <a:srcRect/>
          <a:stretch>
            <a:fillRect/>
          </a:stretch>
        </p:blipFill>
        <p:spPr bwMode="auto">
          <a:xfrm>
            <a:off x="549931" y="4627010"/>
            <a:ext cx="2478276" cy="1651151"/>
          </a:xfrm>
          <a:prstGeom prst="rect">
            <a:avLst/>
          </a:prstGeom>
          <a:noFill/>
        </p:spPr>
      </p:pic>
      <p:pic>
        <p:nvPicPr>
          <p:cNvPr id="1033" name="Picture 9" descr="C:\Users\Laura\Pictures\Pictures\JCI\10450973_10152274997266234_5248069261062707776_n.jpg"/>
          <p:cNvPicPr>
            <a:picLocks noChangeAspect="1" noChangeArrowheads="1"/>
          </p:cNvPicPr>
          <p:nvPr/>
        </p:nvPicPr>
        <p:blipFill>
          <a:blip r:embed="rId9"/>
          <a:srcRect l="1165" r="13814"/>
          <a:stretch>
            <a:fillRect/>
          </a:stretch>
        </p:blipFill>
        <p:spPr bwMode="auto">
          <a:xfrm>
            <a:off x="3123208" y="4627009"/>
            <a:ext cx="2500319" cy="1651151"/>
          </a:xfrm>
          <a:prstGeom prst="rect">
            <a:avLst/>
          </a:prstGeom>
          <a:noFill/>
        </p:spPr>
      </p:pic>
      <p:pic>
        <p:nvPicPr>
          <p:cNvPr id="1034" name="Picture 10" descr="C:\Users\Laura\Pictures\Pictures\JCI\BEN_4194.jpg"/>
          <p:cNvPicPr>
            <a:picLocks noChangeAspect="1" noChangeArrowheads="1"/>
          </p:cNvPicPr>
          <p:nvPr/>
        </p:nvPicPr>
        <p:blipFill>
          <a:blip r:embed="rId10"/>
          <a:srcRect/>
          <a:stretch>
            <a:fillRect/>
          </a:stretch>
        </p:blipFill>
        <p:spPr bwMode="auto">
          <a:xfrm>
            <a:off x="5706653" y="2897674"/>
            <a:ext cx="2466596" cy="1676400"/>
          </a:xfrm>
          <a:prstGeom prst="rect">
            <a:avLst/>
          </a:prstGeom>
          <a:noFill/>
        </p:spPr>
      </p:pic>
      <p:sp>
        <p:nvSpPr>
          <p:cNvPr id="14" name="Title 1"/>
          <p:cNvSpPr txBox="1">
            <a:spLocks/>
          </p:cNvSpPr>
          <p:nvPr/>
        </p:nvSpPr>
        <p:spPr>
          <a:xfrm>
            <a:off x="59432" y="67916"/>
            <a:ext cx="8977064" cy="1143000"/>
          </a:xfrm>
          <a:prstGeom prst="rect">
            <a:avLst/>
          </a:prstGeom>
        </p:spPr>
        <p:txBody>
          <a:bodyPr vert="horz" lIns="91440" tIns="45720" rIns="91440" bIns="45720" rtlCol="0" anchor="ct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4500" b="1" dirty="0" smtClean="0">
                <a:solidFill>
                  <a:srgbClr val="00ADEF"/>
                </a:solidFill>
                <a:effectLst>
                  <a:outerShdw blurRad="38100" dist="38100" dir="2700000" algn="tl">
                    <a:srgbClr val="000000">
                      <a:alpha val="43137"/>
                    </a:srgbClr>
                  </a:outerShdw>
                </a:effectLst>
              </a:rPr>
              <a:t>Inspiration, practical advice and mentorship in times of youth unemployment..</a:t>
            </a:r>
          </a:p>
        </p:txBody>
      </p:sp>
    </p:spTree>
    <p:extLst>
      <p:ext uri="{BB962C8B-B14F-4D97-AF65-F5344CB8AC3E}">
        <p14:creationId xmlns:p14="http://schemas.microsoft.com/office/powerpoint/2010/main" val="274915837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15A5DA82-5973-4009-9B54-34953E748057}" type="slidenum">
              <a:rPr lang="en-US">
                <a:latin typeface="Times New Roman" panose="02020603050405020304" pitchFamily="18" charset="0"/>
              </a:rPr>
              <a:pPr algn="r"/>
              <a:t>59</a:t>
            </a:fld>
            <a:endParaRPr lang="en-US">
              <a:latin typeface="Times New Roman" panose="02020603050405020304" pitchFamily="18" charset="0"/>
            </a:endParaRPr>
          </a:p>
        </p:txBody>
      </p:sp>
      <p:sp>
        <p:nvSpPr>
          <p:cNvPr id="2" name="Title 1"/>
          <p:cNvSpPr>
            <a:spLocks noGrp="1"/>
          </p:cNvSpPr>
          <p:nvPr>
            <p:ph type="title"/>
          </p:nvPr>
        </p:nvSpPr>
        <p:spPr/>
        <p:txBody>
          <a:bodyPr/>
          <a:lstStyle/>
          <a:p>
            <a:endParaRPr lang="en-US"/>
          </a:p>
        </p:txBody>
      </p:sp>
      <p:pic>
        <p:nvPicPr>
          <p:cNvPr id="3076" name="Picture 4" descr="http://www3.imperial.ac.uk/newseventsimages?p_image_type=mainnews2012&amp;p_image_id=182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568" y="0"/>
            <a:ext cx="9918595"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741285" y="480637"/>
            <a:ext cx="7354887"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500" b="1" smtClean="0">
                <a:solidFill>
                  <a:schemeClr val="bg1"/>
                </a:solidFill>
                <a:effectLst>
                  <a:outerShdw blurRad="38100" dist="38100" dir="2700000" algn="tl">
                    <a:srgbClr val="000000">
                      <a:alpha val="43137"/>
                    </a:srgbClr>
                  </a:outerShdw>
                </a:effectLst>
              </a:rPr>
              <a:t>Be a Leader, not a Boss</a:t>
            </a:r>
            <a:endParaRPr lang="en-CA" sz="4500" b="1" dirty="0" smtClean="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9801033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3" name="Picture 2" descr="10575155_10152555231328279_2889134964379231050_o.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3400" y="188640"/>
            <a:ext cx="9323388" cy="6191250"/>
          </a:xfrm>
        </p:spPr>
      </p:pic>
      <p:sp>
        <p:nvSpPr>
          <p:cNvPr id="10752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ECACBC40-BBB4-498A-97C0-9AB153745687}" type="slidenum">
              <a:rPr lang="en-US">
                <a:solidFill>
                  <a:srgbClr val="00ADED"/>
                </a:solidFill>
                <a:latin typeface="Times New Roman" panose="02020603050405020304" pitchFamily="18" charset="0"/>
              </a:rPr>
              <a:pPr algn="r"/>
              <a:t>60</a:t>
            </a:fld>
            <a:endParaRPr lang="en-US">
              <a:solidFill>
                <a:srgbClr val="00ADED"/>
              </a:solidFill>
              <a:latin typeface="Times New Roman" panose="02020603050405020304" pitchFamily="18" charset="0"/>
            </a:endParaRPr>
          </a:p>
        </p:txBody>
      </p:sp>
    </p:spTree>
    <p:extLst>
      <p:ext uri="{BB962C8B-B14F-4D97-AF65-F5344CB8AC3E}">
        <p14:creationId xmlns:p14="http://schemas.microsoft.com/office/powerpoint/2010/main" val="423609277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portant skills to manage complex projec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73" y="332656"/>
            <a:ext cx="9174173" cy="602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98481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xfrm>
            <a:off x="683568" y="251792"/>
            <a:ext cx="7515225" cy="1325562"/>
          </a:xfrm>
        </p:spPr>
        <p:txBody>
          <a:bodyPr/>
          <a:lstStyle/>
          <a:p>
            <a:r>
              <a:rPr lang="en-US" sz="4500" b="1" dirty="0" smtClean="0">
                <a:solidFill>
                  <a:srgbClr val="00ADEF"/>
                </a:solidFill>
                <a:effectLst>
                  <a:outerShdw blurRad="38100" dist="38100" dir="2700000" algn="tl">
                    <a:srgbClr val="000000">
                      <a:alpha val="43137"/>
                    </a:srgbClr>
                  </a:outerShdw>
                </a:effectLst>
              </a:rPr>
              <a:t>Be a Volunteer PM</a:t>
            </a:r>
            <a:endParaRPr lang="en-CA" sz="4500" dirty="0" smtClean="0">
              <a:solidFill>
                <a:srgbClr val="00ADEF"/>
              </a:solidFill>
              <a:effectLst>
                <a:outerShdw blurRad="38100" dist="38100" dir="2700000" algn="tl">
                  <a:srgbClr val="000000">
                    <a:alpha val="43137"/>
                  </a:srgbClr>
                </a:outerShdw>
              </a:effectLst>
            </a:endParaRPr>
          </a:p>
        </p:txBody>
      </p:sp>
      <p:sp>
        <p:nvSpPr>
          <p:cNvPr id="98307" name="Footer Placeholder 3"/>
          <p:cNvSpPr>
            <a:spLocks noGrp="1"/>
          </p:cNvSpPr>
          <p:nvPr>
            <p:ph type="ftr" sz="quarter" idx="11"/>
          </p:nvPr>
        </p:nvSpPr>
        <p:spPr>
          <a:xfrm>
            <a:off x="3028950" y="6356350"/>
            <a:ext cx="30861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endParaRPr lang="en-US" smtClean="0">
              <a:solidFill>
                <a:srgbClr val="00ADEF"/>
              </a:solidFill>
              <a:latin typeface="Times New Roman" panose="02020603050405020304" pitchFamily="18" charset="0"/>
            </a:endParaRPr>
          </a:p>
        </p:txBody>
      </p:sp>
      <p:sp>
        <p:nvSpPr>
          <p:cNvPr id="9830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6C183562-FED9-483C-BAA7-D567142A1608}" type="slidenum">
              <a:rPr lang="en-US">
                <a:solidFill>
                  <a:srgbClr val="00ADEF"/>
                </a:solidFill>
                <a:latin typeface="Times New Roman" panose="02020603050405020304" pitchFamily="18" charset="0"/>
              </a:rPr>
              <a:pPr algn="r"/>
              <a:t>62</a:t>
            </a:fld>
            <a:endParaRPr lang="en-US">
              <a:solidFill>
                <a:srgbClr val="00ADEF"/>
              </a:solidFill>
              <a:latin typeface="Times New Roman" panose="02020603050405020304" pitchFamily="18" charset="0"/>
            </a:endParaRPr>
          </a:p>
        </p:txBody>
      </p:sp>
      <p:pic>
        <p:nvPicPr>
          <p:cNvPr id="98309" name="Picture 2" descr="http://decaturfmc.org/moundford/wp-content/uploads/2013/08/we-heart-volunteers-web.jpg"/>
          <p:cNvPicPr>
            <a:picLocks noChangeAspect="1" noChangeArrowheads="1"/>
          </p:cNvPicPr>
          <p:nvPr/>
        </p:nvPicPr>
        <p:blipFill>
          <a:blip r:embed="rId3">
            <a:extLst>
              <a:ext uri="{28A0092B-C50C-407E-A947-70E740481C1C}">
                <a14:useLocalDpi xmlns:a14="http://schemas.microsoft.com/office/drawing/2010/main" val="0"/>
              </a:ext>
            </a:extLst>
          </a:blip>
          <a:srcRect t="9769" b="14507"/>
          <a:stretch>
            <a:fillRect/>
          </a:stretch>
        </p:blipFill>
        <p:spPr bwMode="auto">
          <a:xfrm>
            <a:off x="-36513" y="1557338"/>
            <a:ext cx="9251951"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239573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6" descr="http://inboundid.com/wp-content/uploads/2011/12/results-large.jpg"/>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8196"/>
          <a:stretch/>
        </p:blipFill>
        <p:spPr bwMode="auto">
          <a:xfrm>
            <a:off x="2622550" y="334962"/>
            <a:ext cx="6502400" cy="39893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4" descr="http://png-3.findicons.com/files/icons/2711/free_icons_for_windows8_metro/512/equal_sign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545" y="1828799"/>
            <a:ext cx="3886200" cy="3886201"/>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2" descr="data:image/jpeg;base64,/9j/4AAQSkZJRgABAQAAAQABAAD/2wCEAAkGBxQSEhUUEhQVFBUXGBQVGBgVFxUYFBgYFhYWFhcVFhUYHSggGBolHBUVITIiJSkrLy8uFx8zODMsNygtLisBCgoKDg0OGhAQGywkICQsLCwtLCwsLCwsLCwsLCwsLCwsLCwsLCwsLCwsLCwsLCwsLCwsLCwsLCwsLCwsLCwsLP/AABEIALMBGQMBIgACEQEDEQH/xAAcAAACAgMBAQAAAAAAAAAAAAAEBQADAQIGBwj/xABCEAACAQIEAwUFBgQCCgMAAAABAhEAAwQSITEFQWEGEyJRcRQygZGhB1KxwdHwI0Ji4XKiFRZDU4KSssLS8VRjc//EABoBAAMBAQEBAAAAAAAAAAAAAAABAgMEBQb/xAApEQACAgICAgEDAwUAAAAAAAAAAQIRAyESMUFRBAUTMiJhoUJxseHw/9oADAMBAAIRAxEAPwDw6pUqUASpUqUASpWalAGKzUqRTAlSs1KAMUTgXIbQBpkQRIMjah6twzAMJJA8wJI9BzoAvxj+ELOgJga6CTtOw1+lC22gg0zxlsFWYZDlMGYDlidTAGvzpUaGAxOJXMGJLltWzSCrbZhlPLlQmKsFTqRrrzkA6iQdRoRVmEVmGQFVBIMttp1gxRNu0txHAjMCMsmCSSAYJ3EA7xTEK6lbOhBgiCNCK1ikMlSpUoAlSpUoAlSpUoAhqEVKlAGKlSpSAlSpUoAlSpWQaANrjkxJJgQJ5DpWlbhpIBOm3oK1NAGKlE4C2rOA7ZF5npFW5rH3X+dAANSs1KAJUisisxTAxUrdVrcWqdDoqAqZaIWxVi4eigoEy1nLRww1Z9lp0MAy0bwuwrOcxiFZl28TDZddNa39m6Vdg8AzuFXQ6neNFBYmfQUgoNxmA8Fw+EkIpeOTMA3IxuQNByrnMtdfa4TbId30BVmEtrBXwkAbywIjeDNc8cPQgSA7UA67cxTV7xtFnFtDauQMpgiQAQV1kETv1oM2KMtWw6MCGZwAF10Any+WvSmJos7UWQzi6CCWVWcAMJJJh4I0zCD8aRRXT8FxBDNau2e/0ClT74RN1Vv6d/8AhoLtDwu3aKPYcvauLmEjxIZINtuoilQv2ElStytakUUBisRWalIC/B2lYtmIWEciebBSVHxND1msUgN7MZhm0WRJGpjnFZvsCxyiFkwOccp+FV1kimBlEJMASTyrUiiMNeyghRLMAqnmJOuUeZ2+Jq3hvDXvXksgQzGNeUAnb0FIAGpTLjnCWwtzu33ifnS2hO9jaJR14oLCACXZmZjyAHhVB58yT6VZxnhww5RCZcqGaIIGbYA0umgRCKkVulokEgaLqTyEmBWY0k7fvb986ALUwZiWhRmy+Lz0OvkACKM9gs//ACE/5X/SoMP3q21ts118p/hqphBOsnmevpWP9BX/APdNStDoWCtgtWJboq1h6ugBVtVclij7eFou1hKbGLUw1EW8LTW3g6Jt4OlYWKFwtWrhKdJhKuXCUE8hIuErf2SngwtbeyUWHIQeyVlMIfONCSddAAS22u00+9kqu/hRlMiRBMefSkHIEvYM3kDyXznu1AktKqrbbxBPy6UDiuFPb99SJ28j6Gn/ABHhq5Et+9ot3PPiOcEos8gEIkcyT5Vu2GjDIpn3zkHRVhifiV+NKyqOSbDVmzbynoYnQHYg/lXa8N7G4nEapaIX7z+Ffrv8KcL9mmWO/wAVatnyWWP1IpOSQ0ec4hXsX1uKFBGV0yjwFSPLyOoI9RW3H+IG62VrmdStuGyxGUHQKfIlgY9edek4jspw1FRL2OJCFiIyj3hqOcCQDFJuI9nOEam3xAqRqAyZtY8xBqfuRZShL0eY4zCZGK5laIMrqDIB0+dBulNsRaIvZCwYHRWmFI5GTsN96Gv2YrSMrQnGheRWpq9rda9yddNt+lUQU0ZhOHsxBbwJmCs7aKJ9f3rQhFE43EPdJuPzPkQgMDQDYaAVLEM+y3Zi5j7xt2oVVGZ2aPAsEhisgttGnmKC4vwpsNce3cK50bLAMyIkN0EEV0XYDji2MXduuLuZ7VxUW3JzO0QCBuK7jsR2MtY22cTjZZzcLEFcoBgDIfvgR0GtZynxey1G0eN4e3u2bLl1U6ySD/KfOi8PfvIwxU65j4jzbnpz3r0Tt92SBv21tFVRmCqJAhf5iesA1z/bDh2HwuSwtx7oTMQsR4m82oU0wcaFOJwV3EhsUzB5IkTLCNPFGiDQ70GODu1o3gMqg7MGEgnTIxEOPSmw4LikwQuXR3WGNzMbbEo9yI1jLJEaCTTLtNxsYnDYe1ZlVVAM1wd2oy/yoxPiEaTzj4U7fgRwjEn8KswuTMO8zFRuFgE9JO3rV+FuG2TKI2kEP12IEgnz+VN7nALjWlu2RmtkQdt1MGInnOtNtISQie7owAgEzAJjTb1rW7eLxm1gQPTkKuxFuCwYFfIDaRyJJ2GutNrXAroW2yqjNBaASxA5O3IDaBRYjuvsv4XZVO+CFrhBU5v5fNQB1rs+9/8Ap+lcX2a4xbsrlDLaVBLq0lmcmSc3Oj/9f7H3v8jVx5FJyN4NUeY2MNR1nDUTh8NTGxhq7zFsEsYWjbWFo2zhqMtYahktgNvDURbw1MLeGoq3h6Vki1MLVy4amiYarVwtTYJCpcLW/stNxha2GFosfETey1RjEyKWylojRQCTJA56c66H2alXGoXIAYbMGgbED73SfwpSlStlQg5OkY4LhDeLrcTKF0QuRmIk+8V3Gu1O7FxMNiR/B71ntKbekhMjENAO050pPwXiiIxmXJB0G076mruI8Tu3XTXupzW/BGYBhmjMdRJQbVySyNuztWKtMYcc7Q4gglnWyvIT4o9K8+4lxnMSczXD9Ka43h6DUy7cy5JP1pNi7cTAFZt+zpxwSWhNjMex2WPU0qv3X6UxxI1oG+K3ikZZb9lCgsIYzH4H9/WnGGw6vYbw+NT7w8vIik9p4bXbUGm3Ar+bOn3hp605NpWZ40m6ZVw1bS3kN4E25GaN4rr8f2fOKxDez3rVplQG2CuQvbIg5ifeI1ExzFcpiMPUxnEbzqqu5IQFRsDl+6SNSNOddL3tHN06ZRheD21xQs4q53Vs5purBWBMMNNQYq7tLwF+HYi3aust5PBeGUnIyk815EgEV2fCeyNvEWRexK5W/h5UBZUW3m1BUa6gjXrVHaj7Pb7oL9m57QwBzKM0hQfAlsEnRRpE1H3YuVWP7bqxZje2OGGLS7h8P3dtZLEhTcY8snJQBoB613GG7e22tWijDM6km2WAykmI21POvMOFdmXXF27OMtX7YYZ8gRu9cToEHXmeUGm3FLKYbEdw+EKLbbOGUXFcTGW4xObMBI0kjfnUzhFhGTR6A2OwxVGuBO9nwl21BOkzJ5dK4b7QLQa6jJbbIN7oGhbcZRueWta8cxlm4M2RyuZ2BRXAcmNIK6DpRPALV/EhmxFy/bthkW2u9xxr4BILRtURjx2Nys5izjldLntpv3bog20Z2KayTI5ctetQ27+OuBlyAImYKSSqKOXi1Jkda7ftBw61hjms2lDEZGLsQBm5kg5gR50p4TwnEXGzO9u0rAo924ZzWtyE5ICg3itFK9ktHIX+IN/DR1tnL4CcmUlSwkMw1Og3EHWneD4/ifZ7uGw9tFRSzNcWSEQmPCT7oPmdTW+N4IXufwDhb6TP8NznI+6RyJ9KMwnZ+4BcVibQIjKjQxWZyEKPGJ5mm2hUxBj0VCrsLlyU8HeZACTzCDl8Zo04i5intZBcAYZcqMQQF5eGFVdt6bcA4UrK47gG4uinUkAeQauh4N2aVAXPvxsSVA/4VAFJySDic1h+APaY3Gt5oBGrFmJ852+EUR7KPu/Q/rXR/wChrjNLXNDpAGg89Ofxqz/Ve35/5VrLkiuL9HLWLFMLFis2LFMbNmuqzBmlmxRluxV1mxR1rD1NjUQe1Yoq1h6Ls4ei7dikWogSYeiFw1HW8PRCYfpU8jRY2xaMNW4wtX8SxaWFBfc6Ko1YnoPzpce1eHSMyXJ57aVLywWmzpx/T8+RXCNhRwtcDx+wwxLhzI0KjlljT869B4fxrD32Ko0EDNDQDHP5afOub7c4QF7d1CCCCjEEESNRMep+VTlqUbTJx454snGaoSYMQw05gR+VFcRuKgK5pcFWVU8TSrAiQNgY5+dArpTPhNpQIUAegrmN5eynHpoa53GCuo4mhjauYxdJlw6Ofxi0vvCmuLFK79b43ojKgG5VuBvm24YcjVb1EWa0OVadnWcNse13e7tDxHXltzr0Ts72CsK63Lmfway2X3uqiQANdNd68+7KcMBIeWDgjZQy5eZ94GfSvbcBiA1n+GQ6jSTmUjoytJmsnk4ql0XOFu62xTiXHe9yoAYz6gcieR+lHcGwxQlGJbWPDIjefQTTFFW4JEFwQJkaAenTlVtm0NH3I38+mnOsGvRSlqmcP297NX7mNwtzC3BZdVZe8YnNofva6BSfrNc1w97+LxzW7TK13Dm46XmMXH1gI38rCJ5V7Hjgr22F1FdB57SDv0rzDjnYxr2J73BO9oN4mMkAEc9Na6oyVUc7TEXbc8QuXraXTbtlYK91CBfvRmjN6Dypr2fRrp7vMj3kQzFxS1wEAZtNFYGN6fYPslfcnvsX34IyglAHUyDu3vaelFYPhV3BMQi2MryYkhs2kMTGo9OlU5aok51+ArbCs9q4DcgXV1ZSRpm111HlvS7juGsI6W7bvaJZTlaYE6e6xI+Glege3+IviGtLbC6sGYkNMGFj3f1pfxXhGGJ70MHIOYEEc/MzUJ12M43Fdk7iXA1lznbPndVIyryCMRz6RWuA4O6kQ1wlZlmJO+8AnT5V3QxoFuczKu3ug/OaWYTFWruY5pYnQRB084NPm2LiWYTA27agh5J36fCsPEypbXbXSazYv22DSgMGJykT6edV3sFnYGMumitMfIVP9xmysSB4yTsZ1+A8qx3zeX1FU28HcXTMCTyGn5Vj2C75f5hUtIaboAtYYjcUdZs0Z3Sg+Ez0A/WrXY/cA+h+VUvk+0dEvgv+lmLFimFmxQNnExuP31rouF4U3FzCOdaxyxl0YTwTx/kiqzYou3h+oHqaD4/xJcEts3AT3j92MuuuUt/20ju9sFu3FspaLM5UIQwzT1HIfpSnkS0zbB8TLli5xWl2zsrNvaNvpW2KuraRncwFBP8AYVzV/tSbAJKAoDlmeZMCBHnyrk243iMYXRmJRDJGXntyHrWMs6XXZ3fH+mZcjuTSj/3Rfxzixf8AjsvjmFDe7lBBgdRI+dBcaxlu7ZFxBB2ZeYPWlfafH3GhdMqmF89BrSA3mG0xHXUEfpXLbd2fS44RxqNar/Hoqv8AEClxWOsGSOnMfKmONxDDVG8J1EbHmNK5fHuWuAAb6D1PKnOJdcNZylu8ePPwKf6fOt+FKPs4F8lTllUvx9+jpOGYoXEDTE+fIjQiuh4MRyZPi6iPga4XsbhrZQtduL4mMKTtBiY616n2ewdnL/DeyT5QhYegpuNSpHgTl+mxRxdzlMGR97SPgANa5PG12nH7xMgkwD0APyrisfc8qhlY+hFjDSu/TLFtSy+a2x9E5QYrVthda0FWWrgBrQwj2em9luHEqjCn/Frxsx4gu2o0/ClHYXijOhRDaXKAJYkvJ8kA12/Cumw2Auoc2KcNmJUAAERyMadfpXM9dmzdsz2dFy4zXbqeAlRMHI508Xp8KfWL7hmZ41I22ApXxa+wItW5RYUfyjwjmAfyo+3iLanIAdIkkyCCBrG3OoVXRMur9hPGsW4sxaAYtI0jp+VJ7WBY2MlxyrxodA2U/wCzLKdfWi04nlY6AjWJ0Fa2uIglptjXeP1rRZFRl9tm1qzcFgZDkuCD94E8wZ5Uv4jjWYkiSUHiRvDJ55TufhTUMCB4ss6ak/jVONCNABUgbkj8ztVKSZLjRy2NwgxHhssfECZfkfLTY0JwzDGyCggyCDOijXkfP1pxw/h03MzMF6KdOY59KDx/AgXMXci84YyZ5aaitOXgjiIkxmW7kLggkAAgnU6aR+NdBisMuYFAGIEaGB9JoSzwde8XVBl1LMCT5Det72Buq5AYZDJULuepYmnaFVFl/GPtkAA01IExzGlA3MTdOUgR5w2uvmT+FMPZmC7kQPWfzpelhnbVsomBzn0FSqKdmcVjHSNCdvFI0/fpQ3tjf7z6Vfibg91eW5Yx8gKr08/x/SnROx811xopA+A+lB4hnA8TE1w1ztMEnVh0BIpbi+2dz+R36zBrmWOUj2JZIx7PScNfA1au04Bix3S9a+f17a3YjN6+Fa9H4L2pGSwGYAsiPqQNCFOvzrXHjlF7Ob5OWM40mb/bJxAj2TLEd5eHWQgGn/Ma5/sQe6uDEE6tdt4dCfvOQXjqEH+ap9qWPFy3YYNOW/f2IJ8Q0/6aW8SxZt3cFhLZE4fLduk7d65DvPkFQKPnVuDckzb43yFD48sft/xQx7R8RZJs6R3heROviLQZ5j8qKTjy21VVEczGmbcnXzJrmeI3mxFw92VaHuEkkDKociWYmAOfxrNjDCGuXbgS0sqrDxd4/JbY5jmTsBXM4Ss9+HyfjuKT9L/Yxu4/2q74tE3Mbx5dJp7iOKYfIqmysLpp5VxPD70MwHMaegrOKxJrN8ro64xxShzfgO4vjsOJNuyitr4o1FcTxDGF26VbxLFE6UvVZIFd+HFS5M+X+p/O5y+1j0vP7noXZIWhZDGGZtWkDQjSPkBXUYXi1q1qtpSeRPLrpSXhHClSyigeKJJ6nzq6/agQIJ59K527bZhGKpIr4lxlrhM0kv4ii8SkUsvGl2zRJJA180uxBo3ENS+81dEFo58rKmNVsa3NaNVnOH8PxJUhlJDAgggwQRzFegdnO25N1fa9dRDgfCXAMchqK8wtPBplh5aAASTsBvUyijWEr0e3rjEuuDcuJc3yuviTmQDG52386ou4ppzRBPvSeexjyEcqA7D8Fe3ZLXCrCQwWdj1phiQGdjCjKdYzQSDvrvXLxSZo34RYMWroWj3SB4SJO0zPrW2J4gWSQ4Eaban5VU9mx3ZdrhE+8Dl0n7qyCfgOVLGugAePwbKYIYzMSCIGvX51ThfRnzrsZ8IxjEwyyCN2JAOvIxHzNMrVrMxznIBP82noYNJbGPcAIDKCf5hA1nSmg4khAkAnTlqfjSUXEHKzGL4cXQgXRHIaa/Gg1wDrllmzAjXwmQPgYo0umrKSMsSN9/IHyqPeRwIgnqBpV20Z0mKOJtiLUsvjBbfyHlAoPC8UZnJuMQdAsxrPXlXSHCBV1J+Oo19KoTh6c9R00qlNeSXF+BRiMWQREGfMgfnrRItkjbLtqf7Uwu8KDeLw/ISY2mtDaCik2l0Uk/IKbQiMoPoKq9nH3R8jRHeDePSDpWcx8xSaYJo8yH2bY5tM1kj/APRv/GisN9kOLb3rthfi5/7a9ZwwprhxXWmYvfZ5hw37E1/22LJ6W7YH1Yn8K6G19j+FMZ7+IYABRrbBgcicmtd7ZFFJQ2TZ432x+zVrXdpgLV/EFyS5uOmRIiCNBB5zVtv7Ib+IxJvYi6lm27S9u2czxoCoYADWK9kFbilY+TPLr/2L2ZuG3ibiz7gKoQD/AFndh6RSLEfZBjYI76y4AOUFnHwUEeGvb6yKTimax+Rkj5PFuz32UYhkZ77iy4kImjZoGhZgdAa4XtJw+9hna3eQow89j1U8xX1JVGLwVu6Mt22lxfJ1Vh8iKh4ovZ1Q+p5oxcX0/wCD44uqSab9m+FM19c6kAAPqIkcj6GD8q+o7PZnBqZGFw4I2PdW5H0ryLiN3vcZiL33nKr5BE8CgdNJ+NVknxjRz4kpzstW3OlYxNpVXQVvY61pxG7pFch1eRBiVJpViBrTXFPSe+1JGvgAvml1w0ZiWoJ660cmV7NK1asmieHYbvHAp9bM0rdIK7MWcM94LiWyqSIJMJvrmI1Gm1evWOE4fCS1i0IcAkkySp5qeQMVy2G7J2jhYyrnc5yxUEgclBOw9Kq7IYm7ai04Z0ztbUMD4SvkTuuv0pT8MI7tLwdxgMcC6JllCUBJmPeBj5UJxANLraViFLZoGwUxP4U9wttRbVUUyRMZZ1H8xPIfrVvF8JaKEhocTJmJO5B5VhNx9FwUkcBimLLJUz/VyiNT50Xfw2ISwjG2pBkgiCCI5jlVuNuhiVIDDqBy/OjLnFFNtQrG2EAkco2B1miE4taQZINPbOOw3ESXOaBEjIWifiIrrOG2i65suXYfvrQ2N4XaxFvvJBY7MBEjqDRvCmVbchgqjQ6wARvANaSaktGaVBtu2VBDEgnkdQesmsYUlGzaN8NvKK2w2IRgWZwVGmhB2rX25f5RpMSI/AfpWeytM39sLHWQPgKHfGlWjccqsxRGzlSp1B/vQr5NCSIGm+nzppJibaGY4kGiRlNUXTOgIIpQLL5pGqz5z+GtaOrA6Zl9Dmj8/hVcCeYxvlfd2566/Khsiff+lUXUJhiZ6wZobOfP6VDbRaSZ3eGFM7FLMNTOxXUYMPtUStDWqJSkSWCtxWgrcUCM1kVgVkUwJWaxWaAAO0GM7nDXbnMIY9ToPqRXjGGXSvQ/tOxuWwlobu0n0UT+JFeeo1YZX+qjt+PGoWFoaX4860Qb8CluKvTWLOiKAMSaV4kxTDEPSnEtThtlsBxBoRqvvGh2rpOKb2amnnZvCM7qFEliF+E6n5TSKvQ/s3weZ2uHZFgf4n0/CfnTavQourZ2d4AQBAgaD0/YrFu6iKgGYvMuIABP9JmRz3qXcIpbOYBEwddZ5VQtxQxJBIIIgGNT18qurOa66Dcfx0vbhZBJIy6RAIjUc/0pbwvFswZSZPMnl0A+dS9hntJnJgnKVEgyNDOm1A278q2TwvO2uoAJMGsp4U1aNoZWns2xOF70EopZgSIAgg8ienWqcbhL6Kr3IJcECIdCf6gdIj40Jbwr3IuES4mCGyyCdzG8f2oq3YK2SLl46E5TEb/e5b6UoxURym2U2u0vs8Iy2ykFSLSNl6nKdj6UFxG/bZR3V1VDTAMrJ/qB5axNH8P7N2cQA9653LAkFV3I5NJ3HUVjF8JL4m2gCwhJJiVMa5tdY6VaozF2B4Ncs22dyUJBK5HmfUjSdqddkldbam4z+NoBaMgnbnFHNi7bB0aGZSMr5f4R090jQ78jQ2OuJcVVDqFEGNAjHyC+s0m77D9x5dfNKBWLLoxAGXXmD5UDe4MRpoVOsc56cqAIOQg3FB8iSAOgjWgrWIvImmdtW1ViwHLny/WoUfRTfsMv4ZbMRmttJmQSD6EVYtt9Dmk+ehB+MUps4y7dMZyrA7MJnqKcWGubtBgfy6fEiKtogJvOQPdkczP5RpS72xPutTJVBGhn6GqO4Xr86xkjaL0ddhzTPD0pwxpnYaukxYytUSlB2motDSJLhWwrRa2BpiN6lYms0AZqVitb14IrMdlBY+gE0AeVfaLj+8xhUbW1C/E6t+Nc6jVjF4k3bj3Du7M3zNVzXG3bs9WEaikb37tLrz1feegL1ypLSB8U9K8Q1F4q5S2+1a40TN6BrjVSa3Y1Wa3OFkXevX+wOGyYMNzd2b4Dwj/pryGzvXu3C8N3WHtW+a20B9YE/Wapdkzf6aMX2pfeGtG4g0uxDVojnZiyVdlVyQs6kch1+NKeIAAwkmDPw/L+9Hd8FVtNSNKVriipMKGJga778jypUNbLsPeY2TByKNZA1mTKknmd9KpwV1r+fnbRZJ2PiJAid9tqVC0QWfvWQoxKnKcvoV5eRq/g3Gu6xEXLSkusHu9M2aGVyBp/7qHDto1T8Djg2EIR7zkHKYE5swU6ZVE6+nSjX4s2YZbeke+oMEeZnUHoaqxN3KA4Qgxsu7CdmXYjrvQHC7l267soygaDN58gZ6VD3sfQ1NtSneBTI1jkTvJ86QC6xvTd/hqNQF2PUBaKxVi8hGdfCd8pOnUEU7VFWwkEXCRs/v8Azo6EKMRw+4657d1XB1HnG8Gd6acLy27TeEo7NsJIJiJitsDYRCxFuJ5clPmfOiVAHM7/AFpN+ARRh1IYFgucdIn1FENB1yiemlZdidx8xoa0W4FMEAE7eR/vUt2UlRgMByMg7c/Ueda+09G+Vbd3OpAPkfKqc3+L50AdRh2plh3pHYu0xsXa3IHdl6LttSqzdo21dpEtB6mtwaHR6tVqQFtbTVYNbCgRtNc39oPEO5wTgGDci2Pj730Bro68y+1biGa7bsjZBnP+JtvoPrUzdRZrhjymjjLbVl3qjPWHfSuQ9QqxD0BduURiDQF94oW2ANiGoC+1E3noG61dEUc+aWis1WxrZqratEcoy7OYbvcTZTfM6g+gMn6A17jioMg15R9mWGzYvOdraM3xPhH4mvT792tEjObB770txD0TfuCl2Ju1aRkwbFXfpQN+8qW2ZhJ2X1NWXrtA4u+CsH4UxpBvBMILkG5u2YBWnyBHQ7VfxPHiyMg1b08Mzsv75UJwgMzG41xD3YJAMAgkaRtOk1Yz3HuZksl1A3PgyjmfFv51jLvZqmE4g3sgVFZnyrqBosgEiT1kUfwbv7ZBvImU7hSG2/A7UZg8b/DXMp70nw5eY31NTEKWcM3hYeUgek1mBs7KczAnMdljMsfhNa4S1szABhpA2+XKrtxoBWx0iTA2qbKo0MGSBB5x+nOoYIJ5jfcH5VY9yNh8apEakwTpr/akMtNz7sfn8qrJ1k/UfKsBNtvgYOvSrtf7j86OhdlVtZGn9qz3R/pqG6VMb9QNR0NV94PvH6UDGNkUXZOtSpXUYoZWTR9k1KlQUF2zRKGsVKCWXA1uDUqUgNwa8h7WoGxl8tqc8bnYAAfhUqVnl/E6fjfkJ/Z18vqa0vWF8vqaxUrnO0GvYZfL6mlT4ZfL6mpUq8fZMih8IkHT6n9aEbBp5fU/rWKlbo5ZmhwaeX1P61qcEnl9T+tYqVZkdv8AZ1hlVbxUQSUEydoJ/OuovIKlSrRlPsBv2x+yaX37Q/ZNSpVogW4iyP2TS7FWQSdPqaxUplxBxYUFTGodI1P9Vd1waypw94kScg/D+5qVKwylxA+ACGuIPdVpUfd05eVNMW5yHWpUqH+Q/Btw5YQR1rN0eCehqVKhj8FFttfh+dFFB5CpUoBGiKIGg3itsSYiKzUpIZSDDgciDNVVKlUiWf/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data:image/jpeg;base64,/9j/4AAQSkZJRgABAQAAAQABAAD/2wCEAAkGBxQSEhUUEhQVFBUXGBQVGBgVFxUYFBgYFhYWFhcVFhUYHSggGBolHBUVITIiJSkrLy8uFx8zODMsNygtLisBCgoKDg0OGhAQGywkICQsLCwtLCwsLCwsLCwsLCwsLCwsLCwsLCwsLCwsLCwsLCwsLCwsLCwsLCwsLCwsLCwsLP/AABEIALMBGQMBIgACEQEDEQH/xAAcAAACAgMBAQAAAAAAAAAAAAAEBQADAQIGBwj/xABCEAACAQIEAwUFBgQCCgMAAAABAhEAAwQSITEFQWEGEyJRcRQygZGhB1KxwdHwI0Ji4XKiFRZDU4KSssLS8VRjc//EABoBAAMBAQEBAAAAAAAAAAAAAAABAgMEBQb/xAApEQACAgICAgEDAwUAAAAAAAAAAQIRAyESMUFRBAUTMiJhoUJxseHw/9oADAMBAAIRAxEAPwDw6pUqUASpUqUASpWalAGKzUqRTAlSs1KAMUTgXIbQBpkQRIMjah6twzAMJJA8wJI9BzoAvxj+ELOgJga6CTtOw1+lC22gg0zxlsFWYZDlMGYDlidTAGvzpUaGAxOJXMGJLltWzSCrbZhlPLlQmKsFTqRrrzkA6iQdRoRVmEVmGQFVBIMttp1gxRNu0txHAjMCMsmCSSAYJ3EA7xTEK6lbOhBgiCNCK1ikMlSpUoAlSpUoAlSpUoAhqEVKlAGKlSpSAlSpUoAlSpWQaANrjkxJJgQJ5DpWlbhpIBOm3oK1NAGKlE4C2rOA7ZF5npFW5rH3X+dAANSs1KAJUisisxTAxUrdVrcWqdDoqAqZaIWxVi4eigoEy1nLRww1Z9lp0MAy0bwuwrOcxiFZl28TDZddNa39m6Vdg8AzuFXQ6neNFBYmfQUgoNxmA8Fw+EkIpeOTMA3IxuQNByrnMtdfa4TbId30BVmEtrBXwkAbywIjeDNc8cPQgSA7UA67cxTV7xtFnFtDauQMpgiQAQV1kETv1oM2KMtWw6MCGZwAF10Any+WvSmJos7UWQzi6CCWVWcAMJJJh4I0zCD8aRRXT8FxBDNau2e/0ClT74RN1Vv6d/8AhoLtDwu3aKPYcvauLmEjxIZINtuoilQv2ElStytakUUBisRWalIC/B2lYtmIWEciebBSVHxND1msUgN7MZhm0WRJGpjnFZvsCxyiFkwOccp+FV1kimBlEJMASTyrUiiMNeyghRLMAqnmJOuUeZ2+Jq3hvDXvXksgQzGNeUAnb0FIAGpTLjnCWwtzu33ifnS2hO9jaJR14oLCACXZmZjyAHhVB58yT6VZxnhww5RCZcqGaIIGbYA0umgRCKkVulokEgaLqTyEmBWY0k7fvb986ALUwZiWhRmy+Lz0OvkACKM9gs//ACE/5X/SoMP3q21ts118p/hqphBOsnmevpWP9BX/APdNStDoWCtgtWJboq1h6ugBVtVclij7eFou1hKbGLUw1EW8LTW3g6Jt4OlYWKFwtWrhKdJhKuXCUE8hIuErf2SngwtbeyUWHIQeyVlMIfONCSddAAS22u00+9kqu/hRlMiRBMefSkHIEvYM3kDyXznu1AktKqrbbxBPy6UDiuFPb99SJ28j6Gn/ABHhq5Et+9ot3PPiOcEos8gEIkcyT5Vu2GjDIpn3zkHRVhifiV+NKyqOSbDVmzbynoYnQHYg/lXa8N7G4nEapaIX7z+Ffrv8KcL9mmWO/wAVatnyWWP1IpOSQ0ec4hXsX1uKFBGV0yjwFSPLyOoI9RW3H+IG62VrmdStuGyxGUHQKfIlgY9edek4jspw1FRL2OJCFiIyj3hqOcCQDFJuI9nOEam3xAqRqAyZtY8xBqfuRZShL0eY4zCZGK5laIMrqDIB0+dBulNsRaIvZCwYHRWmFI5GTsN96Gv2YrSMrQnGheRWpq9rda9yddNt+lUQU0ZhOHsxBbwJmCs7aKJ9f3rQhFE43EPdJuPzPkQgMDQDYaAVLEM+y3Zi5j7xt2oVVGZ2aPAsEhisgttGnmKC4vwpsNce3cK50bLAMyIkN0EEV0XYDji2MXduuLuZ7VxUW3JzO0QCBuK7jsR2MtY22cTjZZzcLEFcoBgDIfvgR0GtZynxey1G0eN4e3u2bLl1U6ySD/KfOi8PfvIwxU65j4jzbnpz3r0Tt92SBv21tFVRmCqJAhf5iesA1z/bDh2HwuSwtx7oTMQsR4m82oU0wcaFOJwV3EhsUzB5IkTLCNPFGiDQ70GODu1o3gMqg7MGEgnTIxEOPSmw4LikwQuXR3WGNzMbbEo9yI1jLJEaCTTLtNxsYnDYe1ZlVVAM1wd2oy/yoxPiEaTzj4U7fgRwjEn8KswuTMO8zFRuFgE9JO3rV+FuG2TKI2kEP12IEgnz+VN7nALjWlu2RmtkQdt1MGInnOtNtISQie7owAgEzAJjTb1rW7eLxm1gQPTkKuxFuCwYFfIDaRyJJ2GutNrXAroW2yqjNBaASxA5O3IDaBRYjuvsv4XZVO+CFrhBU5v5fNQB1rs+9/8Ap+lcX2a4xbsrlDLaVBLq0lmcmSc3Oj/9f7H3v8jVx5FJyN4NUeY2MNR1nDUTh8NTGxhq7zFsEsYWjbWFo2zhqMtYahktgNvDURbw1MLeGoq3h6Vki1MLVy4amiYarVwtTYJCpcLW/stNxha2GFosfETey1RjEyKWylojRQCTJA56c66H2alXGoXIAYbMGgbED73SfwpSlStlQg5OkY4LhDeLrcTKF0QuRmIk+8V3Gu1O7FxMNiR/B71ntKbekhMjENAO050pPwXiiIxmXJB0G076mruI8Tu3XTXupzW/BGYBhmjMdRJQbVySyNuztWKtMYcc7Q4gglnWyvIT4o9K8+4lxnMSczXD9Ka43h6DUy7cy5JP1pNi7cTAFZt+zpxwSWhNjMex2WPU0qv3X6UxxI1oG+K3ikZZb9lCgsIYzH4H9/WnGGw6vYbw+NT7w8vIik9p4bXbUGm3Ar+bOn3hp605NpWZ40m6ZVw1bS3kN4E25GaN4rr8f2fOKxDez3rVplQG2CuQvbIg5ifeI1ExzFcpiMPUxnEbzqqu5IQFRsDl+6SNSNOddL3tHN06ZRheD21xQs4q53Vs5purBWBMMNNQYq7tLwF+HYi3aust5PBeGUnIyk815EgEV2fCeyNvEWRexK5W/h5UBZUW3m1BUa6gjXrVHaj7Pb7oL9m57QwBzKM0hQfAlsEnRRpE1H3YuVWP7bqxZje2OGGLS7h8P3dtZLEhTcY8snJQBoB613GG7e22tWijDM6km2WAykmI21POvMOFdmXXF27OMtX7YYZ8gRu9cToEHXmeUGm3FLKYbEdw+EKLbbOGUXFcTGW4xObMBI0kjfnUzhFhGTR6A2OwxVGuBO9nwl21BOkzJ5dK4b7QLQa6jJbbIN7oGhbcZRueWta8cxlm4M2RyuZ2BRXAcmNIK6DpRPALV/EhmxFy/bthkW2u9xxr4BILRtURjx2Nys5izjldLntpv3bog20Z2KayTI5ctetQ27+OuBlyAImYKSSqKOXi1Jkda7ftBw61hjms2lDEZGLsQBm5kg5gR50p4TwnEXGzO9u0rAo924ZzWtyE5ICg3itFK9ktHIX+IN/DR1tnL4CcmUlSwkMw1Og3EHWneD4/ifZ7uGw9tFRSzNcWSEQmPCT7oPmdTW+N4IXufwDhb6TP8NznI+6RyJ9KMwnZ+4BcVibQIjKjQxWZyEKPGJ5mm2hUxBj0VCrsLlyU8HeZACTzCDl8Zo04i5intZBcAYZcqMQQF5eGFVdt6bcA4UrK47gG4uinUkAeQauh4N2aVAXPvxsSVA/4VAFJySDic1h+APaY3Gt5oBGrFmJ852+EUR7KPu/Q/rXR/wChrjNLXNDpAGg89Ofxqz/Ve35/5VrLkiuL9HLWLFMLFis2LFMbNmuqzBmlmxRluxV1mxR1rD1NjUQe1Yoq1h6Ls4ei7dikWogSYeiFw1HW8PRCYfpU8jRY2xaMNW4wtX8SxaWFBfc6Ko1YnoPzpce1eHSMyXJ57aVLywWmzpx/T8+RXCNhRwtcDx+wwxLhzI0KjlljT869B4fxrD32Ko0EDNDQDHP5afOub7c4QF7d1CCCCjEEESNRMep+VTlqUbTJx454snGaoSYMQw05gR+VFcRuKgK5pcFWVU8TSrAiQNgY5+dArpTPhNpQIUAegrmN5eynHpoa53GCuo4mhjauYxdJlw6Ofxi0vvCmuLFK79b43ojKgG5VuBvm24YcjVb1EWa0OVadnWcNse13e7tDxHXltzr0Ts72CsK63Lmfway2X3uqiQANdNd68+7KcMBIeWDgjZQy5eZ94GfSvbcBiA1n+GQ6jSTmUjoytJmsnk4ql0XOFu62xTiXHe9yoAYz6gcieR+lHcGwxQlGJbWPDIjefQTTFFW4JEFwQJkaAenTlVtm0NH3I38+mnOsGvRSlqmcP297NX7mNwtzC3BZdVZe8YnNofva6BSfrNc1w97+LxzW7TK13Dm46XmMXH1gI38rCJ5V7Hjgr22F1FdB57SDv0rzDjnYxr2J73BO9oN4mMkAEc9Na6oyVUc7TEXbc8QuXraXTbtlYK91CBfvRmjN6Dypr2fRrp7vMj3kQzFxS1wEAZtNFYGN6fYPslfcnvsX34IyglAHUyDu3vaelFYPhV3BMQi2MryYkhs2kMTGo9OlU5aok51+ArbCs9q4DcgXV1ZSRpm111HlvS7juGsI6W7bvaJZTlaYE6e6xI+Glege3+IviGtLbC6sGYkNMGFj3f1pfxXhGGJ70MHIOYEEc/MzUJ12M43Fdk7iXA1lznbPndVIyryCMRz6RWuA4O6kQ1wlZlmJO+8AnT5V3QxoFuczKu3ug/OaWYTFWruY5pYnQRB084NPm2LiWYTA27agh5J36fCsPEypbXbXSazYv22DSgMGJykT6edV3sFnYGMumitMfIVP9xmysSB4yTsZ1+A8qx3zeX1FU28HcXTMCTyGn5Vj2C75f5hUtIaboAtYYjcUdZs0Z3Sg+Ez0A/WrXY/cA+h+VUvk+0dEvgv+lmLFimFmxQNnExuP31rouF4U3FzCOdaxyxl0YTwTx/kiqzYou3h+oHqaD4/xJcEts3AT3j92MuuuUt/20ju9sFu3FspaLM5UIQwzT1HIfpSnkS0zbB8TLli5xWl2zsrNvaNvpW2KuraRncwFBP8AYVzV/tSbAJKAoDlmeZMCBHnyrk243iMYXRmJRDJGXntyHrWMs6XXZ3fH+mZcjuTSj/3Rfxzixf8AjsvjmFDe7lBBgdRI+dBcaxlu7ZFxBB2ZeYPWlfafH3GhdMqmF89BrSA3mG0xHXUEfpXLbd2fS44RxqNar/Hoqv8AEClxWOsGSOnMfKmONxDDVG8J1EbHmNK5fHuWuAAb6D1PKnOJdcNZylu8ePPwKf6fOt+FKPs4F8lTllUvx9+jpOGYoXEDTE+fIjQiuh4MRyZPi6iPga4XsbhrZQtduL4mMKTtBiY616n2ewdnL/DeyT5QhYegpuNSpHgTl+mxRxdzlMGR97SPgANa5PG12nH7xMgkwD0APyrisfc8qhlY+hFjDSu/TLFtSy+a2x9E5QYrVthda0FWWrgBrQwj2em9luHEqjCn/Frxsx4gu2o0/ClHYXijOhRDaXKAJYkvJ8kA12/Cumw2Auoc2KcNmJUAAERyMadfpXM9dmzdsz2dFy4zXbqeAlRMHI508Xp8KfWL7hmZ41I22ApXxa+wItW5RYUfyjwjmAfyo+3iLanIAdIkkyCCBrG3OoVXRMur9hPGsW4sxaAYtI0jp+VJ7WBY2MlxyrxodA2U/wCzLKdfWi04nlY6AjWJ0Fa2uIglptjXeP1rRZFRl9tm1qzcFgZDkuCD94E8wZ5Uv4jjWYkiSUHiRvDJ55TufhTUMCB4ss6ak/jVONCNABUgbkj8ztVKSZLjRy2NwgxHhssfECZfkfLTY0JwzDGyCggyCDOijXkfP1pxw/h03MzMF6KdOY59KDx/AgXMXci84YyZ5aaitOXgjiIkxmW7kLggkAAgnU6aR+NdBisMuYFAGIEaGB9JoSzwde8XVBl1LMCT5Det72Buq5AYZDJULuepYmnaFVFl/GPtkAA01IExzGlA3MTdOUgR5w2uvmT+FMPZmC7kQPWfzpelhnbVsomBzn0FSqKdmcVjHSNCdvFI0/fpQ3tjf7z6Vfibg91eW5Yx8gKr08/x/SnROx811xopA+A+lB4hnA8TE1w1ztMEnVh0BIpbi+2dz+R36zBrmWOUj2JZIx7PScNfA1au04Bix3S9a+f17a3YjN6+Fa9H4L2pGSwGYAsiPqQNCFOvzrXHjlF7Ob5OWM40mb/bJxAj2TLEd5eHWQgGn/Ma5/sQe6uDEE6tdt4dCfvOQXjqEH+ap9qWPFy3YYNOW/f2IJ8Q0/6aW8SxZt3cFhLZE4fLduk7d65DvPkFQKPnVuDckzb43yFD48sft/xQx7R8RZJs6R3heROviLQZ5j8qKTjy21VVEczGmbcnXzJrmeI3mxFw92VaHuEkkDKociWYmAOfxrNjDCGuXbgS0sqrDxd4/JbY5jmTsBXM4Ss9+HyfjuKT9L/Yxu4/2q74tE3Mbx5dJp7iOKYfIqmysLpp5VxPD70MwHMaegrOKxJrN8ro64xxShzfgO4vjsOJNuyitr4o1FcTxDGF26VbxLFE6UvVZIFd+HFS5M+X+p/O5y+1j0vP7noXZIWhZDGGZtWkDQjSPkBXUYXi1q1qtpSeRPLrpSXhHClSyigeKJJ6nzq6/agQIJ59K527bZhGKpIr4lxlrhM0kv4ii8SkUsvGl2zRJJA180uxBo3ENS+81dEFo58rKmNVsa3NaNVnOH8PxJUhlJDAgggwQRzFegdnO25N1fa9dRDgfCXAMchqK8wtPBplh5aAASTsBvUyijWEr0e3rjEuuDcuJc3yuviTmQDG52386ou4ppzRBPvSeexjyEcqA7D8Fe3ZLXCrCQwWdj1phiQGdjCjKdYzQSDvrvXLxSZo34RYMWroWj3SB4SJO0zPrW2J4gWSQ4Eaban5VU9mx3ZdrhE+8Dl0n7qyCfgOVLGugAePwbKYIYzMSCIGvX51ThfRnzrsZ8IxjEwyyCN2JAOvIxHzNMrVrMxznIBP82noYNJbGPcAIDKCf5hA1nSmg4khAkAnTlqfjSUXEHKzGL4cXQgXRHIaa/Gg1wDrllmzAjXwmQPgYo0umrKSMsSN9/IHyqPeRwIgnqBpV20Z0mKOJtiLUsvjBbfyHlAoPC8UZnJuMQdAsxrPXlXSHCBV1J+Oo19KoTh6c9R00qlNeSXF+BRiMWQREGfMgfnrRItkjbLtqf7Uwu8KDeLw/ISY2mtDaCik2l0Uk/IKbQiMoPoKq9nH3R8jRHeDePSDpWcx8xSaYJo8yH2bY5tM1kj/APRv/GisN9kOLb3rthfi5/7a9ZwwprhxXWmYvfZ5hw37E1/22LJ6W7YH1Yn8K6G19j+FMZ7+IYABRrbBgcicmtd7ZFFJQ2TZ432x+zVrXdpgLV/EFyS5uOmRIiCNBB5zVtv7Ib+IxJvYi6lm27S9u2czxoCoYADWK9kFbilY+TPLr/2L2ZuG3ibiz7gKoQD/AFndh6RSLEfZBjYI76y4AOUFnHwUEeGvb6yKTimax+Rkj5PFuz32UYhkZ77iy4kImjZoGhZgdAa4XtJw+9hna3eQow89j1U8xX1JVGLwVu6Mt22lxfJ1Vh8iKh4ovZ1Q+p5oxcX0/wCD44uqSab9m+FM19c6kAAPqIkcj6GD8q+o7PZnBqZGFw4I2PdW5H0ryLiN3vcZiL33nKr5BE8CgdNJ+NVknxjRz4kpzstW3OlYxNpVXQVvY61pxG7pFch1eRBiVJpViBrTXFPSe+1JGvgAvml1w0ZiWoJ660cmV7NK1asmieHYbvHAp9bM0rdIK7MWcM94LiWyqSIJMJvrmI1Gm1evWOE4fCS1i0IcAkkySp5qeQMVy2G7J2jhYyrnc5yxUEgclBOw9Kq7IYm7ai04Z0ztbUMD4SvkTuuv0pT8MI7tLwdxgMcC6JllCUBJmPeBj5UJxANLraViFLZoGwUxP4U9wttRbVUUyRMZZ1H8xPIfrVvF8JaKEhocTJmJO5B5VhNx9FwUkcBimLLJUz/VyiNT50Xfw2ISwjG2pBkgiCCI5jlVuNuhiVIDDqBy/OjLnFFNtQrG2EAkco2B1miE4taQZINPbOOw3ESXOaBEjIWifiIrrOG2i65suXYfvrQ2N4XaxFvvJBY7MBEjqDRvCmVbchgqjQ6wARvANaSaktGaVBtu2VBDEgnkdQesmsYUlGzaN8NvKK2w2IRgWZwVGmhB2rX25f5RpMSI/AfpWeytM39sLHWQPgKHfGlWjccqsxRGzlSp1B/vQr5NCSIGm+nzppJibaGY4kGiRlNUXTOgIIpQLL5pGqz5z+GtaOrA6Zl9Dmj8/hVcCeYxvlfd2566/Khsiff+lUXUJhiZ6wZobOfP6VDbRaSZ3eGFM7FLMNTOxXUYMPtUStDWqJSkSWCtxWgrcUCM1kVgVkUwJWaxWaAAO0GM7nDXbnMIY9ToPqRXjGGXSvQ/tOxuWwlobu0n0UT+JFeeo1YZX+qjt+PGoWFoaX4860Qb8CluKvTWLOiKAMSaV4kxTDEPSnEtThtlsBxBoRqvvGh2rpOKb2amnnZvCM7qFEliF+E6n5TSKvQ/s3weZ2uHZFgf4n0/CfnTavQourZ2d4AQBAgaD0/YrFu6iKgGYvMuIABP9JmRz3qXcIpbOYBEwddZ5VQtxQxJBIIIgGNT18qurOa66Dcfx0vbhZBJIy6RAIjUc/0pbwvFswZSZPMnl0A+dS9hntJnJgnKVEgyNDOm1A278q2TwvO2uoAJMGsp4U1aNoZWns2xOF70EopZgSIAgg8ienWqcbhL6Kr3IJcECIdCf6gdIj40Jbwr3IuES4mCGyyCdzG8f2oq3YK2SLl46E5TEb/e5b6UoxURym2U2u0vs8Iy2ykFSLSNl6nKdj6UFxG/bZR3V1VDTAMrJ/qB5axNH8P7N2cQA9653LAkFV3I5NJ3HUVjF8JL4m2gCwhJJiVMa5tdY6VaozF2B4Ncs22dyUJBK5HmfUjSdqddkldbam4z+NoBaMgnbnFHNi7bB0aGZSMr5f4R090jQ78jQ2OuJcVVDqFEGNAjHyC+s0m77D9x5dfNKBWLLoxAGXXmD5UDe4MRpoVOsc56cqAIOQg3FB8iSAOgjWgrWIvImmdtW1ViwHLny/WoUfRTfsMv4ZbMRmttJmQSD6EVYtt9Dmk+ehB+MUps4y7dMZyrA7MJnqKcWGubtBgfy6fEiKtogJvOQPdkczP5RpS72xPutTJVBGhn6GqO4Xr86xkjaL0ddhzTPD0pwxpnYaukxYytUSlB2motDSJLhWwrRa2BpiN6lYms0AZqVitb14IrMdlBY+gE0AeVfaLj+8xhUbW1C/E6t+Nc6jVjF4k3bj3Du7M3zNVzXG3bs9WEaikb37tLrz1feegL1ypLSB8U9K8Q1F4q5S2+1a40TN6BrjVSa3Y1Wa3OFkXevX+wOGyYMNzd2b4Dwj/pryGzvXu3C8N3WHtW+a20B9YE/Wapdkzf6aMX2pfeGtG4g0uxDVojnZiyVdlVyQs6kch1+NKeIAAwkmDPw/L+9Hd8FVtNSNKVriipMKGJga778jypUNbLsPeY2TByKNZA1mTKknmd9KpwV1r+fnbRZJ2PiJAid9tqVC0QWfvWQoxKnKcvoV5eRq/g3Gu6xEXLSkusHu9M2aGVyBp/7qHDto1T8Djg2EIR7zkHKYE5swU6ZVE6+nSjX4s2YZbeke+oMEeZnUHoaqxN3KA4Qgxsu7CdmXYjrvQHC7l267soygaDN58gZ6VD3sfQ1NtSneBTI1jkTvJ86QC6xvTd/hqNQF2PUBaKxVi8hGdfCd8pOnUEU7VFWwkEXCRs/v8Azo6EKMRw+4657d1XB1HnG8Gd6acLy27TeEo7NsJIJiJitsDYRCxFuJ5clPmfOiVAHM7/AFpN+ARRh1IYFgucdIn1FENB1yiemlZdidx8xoa0W4FMEAE7eR/vUt2UlRgMByMg7c/Ueda+09G+Vbd3OpAPkfKqc3+L50AdRh2plh3pHYu0xsXa3IHdl6LttSqzdo21dpEtB6mtwaHR6tVqQFtbTVYNbCgRtNc39oPEO5wTgGDci2Pj730Bro68y+1biGa7bsjZBnP+JtvoPrUzdRZrhjymjjLbVl3qjPWHfSuQ9QqxD0BduURiDQF94oW2ANiGoC+1E3noG61dEUc+aWis1WxrZqratEcoy7OYbvcTZTfM6g+gMn6A17jioMg15R9mWGzYvOdraM3xPhH4mvT792tEjObB770txD0TfuCl2Ju1aRkwbFXfpQN+8qW2ZhJ2X1NWXrtA4u+CsH4UxpBvBMILkG5u2YBWnyBHQ7VfxPHiyMg1b08Mzsv75UJwgMzG41xD3YJAMAgkaRtOk1Yz3HuZksl1A3PgyjmfFv51jLvZqmE4g3sgVFZnyrqBosgEiT1kUfwbv7ZBvImU7hSG2/A7UZg8b/DXMp70nw5eY31NTEKWcM3hYeUgek1mBs7KczAnMdljMsfhNa4S1szABhpA2+XKrtxoBWx0iTA2qbKo0MGSBB5x+nOoYIJ5jfcH5VY9yNh8apEakwTpr/akMtNz7sfn8qrJ1k/UfKsBNtvgYOvSrtf7j86OhdlVtZGn9qz3R/pqG6VMb9QNR0NV94PvH6UDGNkUXZOtSpXUYoZWTR9k1KlQUF2zRKGsVKCWXA1uDUqUgNwa8h7WoGxl8tqc8bnYAAfhUqVnl/E6fjfkJ/Z18vqa0vWF8vqaxUrnO0GvYZfL6mlT4ZfL6mpUq8fZMih8IkHT6n9aEbBp5fU/rWKlbo5ZmhwaeX1P61qcEnl9T+tYqVZkdv8AZ1hlVbxUQSUEydoJ/OuovIKlSrRlPsBv2x+yaX37Q/ZNSpVogW4iyP2TS7FWQSdPqaxUplxBxYUFTGodI1P9Vd1waypw94kScg/D+5qVKwylxA+ACGuIPdVpUfd05eVNMW5yHWpUqH+Q/Btw5YQR1rN0eCehqVKhj8FFttfh+dFFB5CpUoBGiKIGg3itsSYiKzUpIZSDDgciDNVVKlUiWf/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data:image/jpeg;base64,/9j/4AAQSkZJRgABAQAAAQABAAD/2wCEAAkGBxQSEhUUEhQVFBUXGBQVGBgVFxUYFBgYFhYWFhcVFhUYHSggGBolHBUVITIiJSkrLy8uFx8zODMsNygtLisBCgoKDg0OGhAQGywkICQsLCwtLCwsLCwsLCwsLCwsLCwsLCwsLCwsLCwsLCwsLCwsLCwsLCwsLCwsLCwsLCwsLP/AABEIALMBGQMBIgACEQEDEQH/xAAcAAACAgMBAQAAAAAAAAAAAAAEBQADAQIGBwj/xABCEAACAQIEAwUFBgQCCgMAAAABAhEAAwQSITEFQWEGEyJRcRQygZGhB1KxwdHwI0Ji4XKiFRZDU4KSssLS8VRjc//EABoBAAMBAQEBAAAAAAAAAAAAAAABAgMEBQb/xAApEQACAgICAgEDAwUAAAAAAAAAAQIRAyESMUFRBAUTMiJhoUJxseHw/9oADAMBAAIRAxEAPwDw6pUqUASpUqUASpWalAGKzUqRTAlSs1KAMUTgXIbQBpkQRIMjah6twzAMJJA8wJI9BzoAvxj+ELOgJga6CTtOw1+lC22gg0zxlsFWYZDlMGYDlidTAGvzpUaGAxOJXMGJLltWzSCrbZhlPLlQmKsFTqRrrzkA6iQdRoRVmEVmGQFVBIMttp1gxRNu0txHAjMCMsmCSSAYJ3EA7xTEK6lbOhBgiCNCK1ikMlSpUoAlSpUoAlSpUoAhqEVKlAGKlSpSAlSpUoAlSpWQaANrjkxJJgQJ5DpWlbhpIBOm3oK1NAGKlE4C2rOA7ZF5npFW5rH3X+dAANSs1KAJUisisxTAxUrdVrcWqdDoqAqZaIWxVi4eigoEy1nLRww1Z9lp0MAy0bwuwrOcxiFZl28TDZddNa39m6Vdg8AzuFXQ6neNFBYmfQUgoNxmA8Fw+EkIpeOTMA3IxuQNByrnMtdfa4TbId30BVmEtrBXwkAbywIjeDNc8cPQgSA7UA67cxTV7xtFnFtDauQMpgiQAQV1kETv1oM2KMtWw6MCGZwAF10Any+WvSmJos7UWQzi6CCWVWcAMJJJh4I0zCD8aRRXT8FxBDNau2e/0ClT74RN1Vv6d/8AhoLtDwu3aKPYcvauLmEjxIZINtuoilQv2ElStytakUUBisRWalIC/B2lYtmIWEciebBSVHxND1msUgN7MZhm0WRJGpjnFZvsCxyiFkwOccp+FV1kimBlEJMASTyrUiiMNeyghRLMAqnmJOuUeZ2+Jq3hvDXvXksgQzGNeUAnb0FIAGpTLjnCWwtzu33ifnS2hO9jaJR14oLCACXZmZjyAHhVB58yT6VZxnhww5RCZcqGaIIGbYA0umgRCKkVulokEgaLqTyEmBWY0k7fvb986ALUwZiWhRmy+Lz0OvkACKM9gs//ACE/5X/SoMP3q21ts118p/hqphBOsnmevpWP9BX/APdNStDoWCtgtWJboq1h6ugBVtVclij7eFou1hKbGLUw1EW8LTW3g6Jt4OlYWKFwtWrhKdJhKuXCUE8hIuErf2SngwtbeyUWHIQeyVlMIfONCSddAAS22u00+9kqu/hRlMiRBMefSkHIEvYM3kDyXznu1AktKqrbbxBPy6UDiuFPb99SJ28j6Gn/ABHhq5Et+9ot3PPiOcEos8gEIkcyT5Vu2GjDIpn3zkHRVhifiV+NKyqOSbDVmzbynoYnQHYg/lXa8N7G4nEapaIX7z+Ffrv8KcL9mmWO/wAVatnyWWP1IpOSQ0ec4hXsX1uKFBGV0yjwFSPLyOoI9RW3H+IG62VrmdStuGyxGUHQKfIlgY9edek4jspw1FRL2OJCFiIyj3hqOcCQDFJuI9nOEam3xAqRqAyZtY8xBqfuRZShL0eY4zCZGK5laIMrqDIB0+dBulNsRaIvZCwYHRWmFI5GTsN96Gv2YrSMrQnGheRWpq9rda9yddNt+lUQU0ZhOHsxBbwJmCs7aKJ9f3rQhFE43EPdJuPzPkQgMDQDYaAVLEM+y3Zi5j7xt2oVVGZ2aPAsEhisgttGnmKC4vwpsNce3cK50bLAMyIkN0EEV0XYDji2MXduuLuZ7VxUW3JzO0QCBuK7jsR2MtY22cTjZZzcLEFcoBgDIfvgR0GtZynxey1G0eN4e3u2bLl1U6ySD/KfOi8PfvIwxU65j4jzbnpz3r0Tt92SBv21tFVRmCqJAhf5iesA1z/bDh2HwuSwtx7oTMQsR4m82oU0wcaFOJwV3EhsUzB5IkTLCNPFGiDQ70GODu1o3gMqg7MGEgnTIxEOPSmw4LikwQuXR3WGNzMbbEo9yI1jLJEaCTTLtNxsYnDYe1ZlVVAM1wd2oy/yoxPiEaTzj4U7fgRwjEn8KswuTMO8zFRuFgE9JO3rV+FuG2TKI2kEP12IEgnz+VN7nALjWlu2RmtkQdt1MGInnOtNtISQie7owAgEzAJjTb1rW7eLxm1gQPTkKuxFuCwYFfIDaRyJJ2GutNrXAroW2yqjNBaASxA5O3IDaBRYjuvsv4XZVO+CFrhBU5v5fNQB1rs+9/8Ap+lcX2a4xbsrlDLaVBLq0lmcmSc3Oj/9f7H3v8jVx5FJyN4NUeY2MNR1nDUTh8NTGxhq7zFsEsYWjbWFo2zhqMtYahktgNvDURbw1MLeGoq3h6Vki1MLVy4amiYarVwtTYJCpcLW/stNxha2GFosfETey1RjEyKWylojRQCTJA56c66H2alXGoXIAYbMGgbED73SfwpSlStlQg5OkY4LhDeLrcTKF0QuRmIk+8V3Gu1O7FxMNiR/B71ntKbekhMjENAO050pPwXiiIxmXJB0G076mruI8Tu3XTXupzW/BGYBhmjMdRJQbVySyNuztWKtMYcc7Q4gglnWyvIT4o9K8+4lxnMSczXD9Ka43h6DUy7cy5JP1pNi7cTAFZt+zpxwSWhNjMex2WPU0qv3X6UxxI1oG+K3ikZZb9lCgsIYzH4H9/WnGGw6vYbw+NT7w8vIik9p4bXbUGm3Ar+bOn3hp605NpWZ40m6ZVw1bS3kN4E25GaN4rr8f2fOKxDez3rVplQG2CuQvbIg5ifeI1ExzFcpiMPUxnEbzqqu5IQFRsDl+6SNSNOddL3tHN06ZRheD21xQs4q53Vs5purBWBMMNNQYq7tLwF+HYi3aust5PBeGUnIyk815EgEV2fCeyNvEWRexK5W/h5UBZUW3m1BUa6gjXrVHaj7Pb7oL9m57QwBzKM0hQfAlsEnRRpE1H3YuVWP7bqxZje2OGGLS7h8P3dtZLEhTcY8snJQBoB613GG7e22tWijDM6km2WAykmI21POvMOFdmXXF27OMtX7YYZ8gRu9cToEHXmeUGm3FLKYbEdw+EKLbbOGUXFcTGW4xObMBI0kjfnUzhFhGTR6A2OwxVGuBO9nwl21BOkzJ5dK4b7QLQa6jJbbIN7oGhbcZRueWta8cxlm4M2RyuZ2BRXAcmNIK6DpRPALV/EhmxFy/bthkW2u9xxr4BILRtURjx2Nys5izjldLntpv3bog20Z2KayTI5ctetQ27+OuBlyAImYKSSqKOXi1Jkda7ftBw61hjms2lDEZGLsQBm5kg5gR50p4TwnEXGzO9u0rAo924ZzWtyE5ICg3itFK9ktHIX+IN/DR1tnL4CcmUlSwkMw1Og3EHWneD4/ifZ7uGw9tFRSzNcWSEQmPCT7oPmdTW+N4IXufwDhb6TP8NznI+6RyJ9KMwnZ+4BcVibQIjKjQxWZyEKPGJ5mm2hUxBj0VCrsLlyU8HeZACTzCDl8Zo04i5intZBcAYZcqMQQF5eGFVdt6bcA4UrK47gG4uinUkAeQauh4N2aVAXPvxsSVA/4VAFJySDic1h+APaY3Gt5oBGrFmJ852+EUR7KPu/Q/rXR/wChrjNLXNDpAGg89Ofxqz/Ve35/5VrLkiuL9HLWLFMLFis2LFMbNmuqzBmlmxRluxV1mxR1rD1NjUQe1Yoq1h6Ls4ei7dikWogSYeiFw1HW8PRCYfpU8jRY2xaMNW4wtX8SxaWFBfc6Ko1YnoPzpce1eHSMyXJ57aVLywWmzpx/T8+RXCNhRwtcDx+wwxLhzI0KjlljT869B4fxrD32Ko0EDNDQDHP5afOub7c4QF7d1CCCCjEEESNRMep+VTlqUbTJx454snGaoSYMQw05gR+VFcRuKgK5pcFWVU8TSrAiQNgY5+dArpTPhNpQIUAegrmN5eynHpoa53GCuo4mhjauYxdJlw6Ofxi0vvCmuLFK79b43ojKgG5VuBvm24YcjVb1EWa0OVadnWcNse13e7tDxHXltzr0Ts72CsK63Lmfway2X3uqiQANdNd68+7KcMBIeWDgjZQy5eZ94GfSvbcBiA1n+GQ6jSTmUjoytJmsnk4ql0XOFu62xTiXHe9yoAYz6gcieR+lHcGwxQlGJbWPDIjefQTTFFW4JEFwQJkaAenTlVtm0NH3I38+mnOsGvRSlqmcP297NX7mNwtzC3BZdVZe8YnNofva6BSfrNc1w97+LxzW7TK13Dm46XmMXH1gI38rCJ5V7Hjgr22F1FdB57SDv0rzDjnYxr2J73BO9oN4mMkAEc9Na6oyVUc7TEXbc8QuXraXTbtlYK91CBfvRmjN6Dypr2fRrp7vMj3kQzFxS1wEAZtNFYGN6fYPslfcnvsX34IyglAHUyDu3vaelFYPhV3BMQi2MryYkhs2kMTGo9OlU5aok51+ArbCs9q4DcgXV1ZSRpm111HlvS7juGsI6W7bvaJZTlaYE6e6xI+Glege3+IviGtLbC6sGYkNMGFj3f1pfxXhGGJ70MHIOYEEc/MzUJ12M43Fdk7iXA1lznbPndVIyryCMRz6RWuA4O6kQ1wlZlmJO+8AnT5V3QxoFuczKu3ug/OaWYTFWruY5pYnQRB084NPm2LiWYTA27agh5J36fCsPEypbXbXSazYv22DSgMGJykT6edV3sFnYGMumitMfIVP9xmysSB4yTsZ1+A8qx3zeX1FU28HcXTMCTyGn5Vj2C75f5hUtIaboAtYYjcUdZs0Z3Sg+Ez0A/WrXY/cA+h+VUvk+0dEvgv+lmLFimFmxQNnExuP31rouF4U3FzCOdaxyxl0YTwTx/kiqzYou3h+oHqaD4/xJcEts3AT3j92MuuuUt/20ju9sFu3FspaLM5UIQwzT1HIfpSnkS0zbB8TLli5xWl2zsrNvaNvpW2KuraRncwFBP8AYVzV/tSbAJKAoDlmeZMCBHnyrk243iMYXRmJRDJGXntyHrWMs6XXZ3fH+mZcjuTSj/3Rfxzixf8AjsvjmFDe7lBBgdRI+dBcaxlu7ZFxBB2ZeYPWlfafH3GhdMqmF89BrSA3mG0xHXUEfpXLbd2fS44RxqNar/Hoqv8AEClxWOsGSOnMfKmONxDDVG8J1EbHmNK5fHuWuAAb6D1PKnOJdcNZylu8ePPwKf6fOt+FKPs4F8lTllUvx9+jpOGYoXEDTE+fIjQiuh4MRyZPi6iPga4XsbhrZQtduL4mMKTtBiY616n2ewdnL/DeyT5QhYegpuNSpHgTl+mxRxdzlMGR97SPgANa5PG12nH7xMgkwD0APyrisfc8qhlY+hFjDSu/TLFtSy+a2x9E5QYrVthda0FWWrgBrQwj2em9luHEqjCn/Frxsx4gu2o0/ClHYXijOhRDaXKAJYkvJ8kA12/Cumw2Auoc2KcNmJUAAERyMadfpXM9dmzdsz2dFy4zXbqeAlRMHI508Xp8KfWL7hmZ41I22ApXxa+wItW5RYUfyjwjmAfyo+3iLanIAdIkkyCCBrG3OoVXRMur9hPGsW4sxaAYtI0jp+VJ7WBY2MlxyrxodA2U/wCzLKdfWi04nlY6AjWJ0Fa2uIglptjXeP1rRZFRl9tm1qzcFgZDkuCD94E8wZ5Uv4jjWYkiSUHiRvDJ55TufhTUMCB4ss6ak/jVONCNABUgbkj8ztVKSZLjRy2NwgxHhssfECZfkfLTY0JwzDGyCggyCDOijXkfP1pxw/h03MzMF6KdOY59KDx/AgXMXci84YyZ5aaitOXgjiIkxmW7kLggkAAgnU6aR+NdBisMuYFAGIEaGB9JoSzwde8XVBl1LMCT5Det72Buq5AYZDJULuepYmnaFVFl/GPtkAA01IExzGlA3MTdOUgR5w2uvmT+FMPZmC7kQPWfzpelhnbVsomBzn0FSqKdmcVjHSNCdvFI0/fpQ3tjf7z6Vfibg91eW5Yx8gKr08/x/SnROx811xopA+A+lB4hnA8TE1w1ztMEnVh0BIpbi+2dz+R36zBrmWOUj2JZIx7PScNfA1au04Bix3S9a+f17a3YjN6+Fa9H4L2pGSwGYAsiPqQNCFOvzrXHjlF7Ob5OWM40mb/bJxAj2TLEd5eHWQgGn/Ma5/sQe6uDEE6tdt4dCfvOQXjqEH+ap9qWPFy3YYNOW/f2IJ8Q0/6aW8SxZt3cFhLZE4fLduk7d65DvPkFQKPnVuDckzb43yFD48sft/xQx7R8RZJs6R3heROviLQZ5j8qKTjy21VVEczGmbcnXzJrmeI3mxFw92VaHuEkkDKociWYmAOfxrNjDCGuXbgS0sqrDxd4/JbY5jmTsBXM4Ss9+HyfjuKT9L/Yxu4/2q74tE3Mbx5dJp7iOKYfIqmysLpp5VxPD70MwHMaegrOKxJrN8ro64xxShzfgO4vjsOJNuyitr4o1FcTxDGF26VbxLFE6UvVZIFd+HFS5M+X+p/O5y+1j0vP7noXZIWhZDGGZtWkDQjSPkBXUYXi1q1qtpSeRPLrpSXhHClSyigeKJJ6nzq6/agQIJ59K527bZhGKpIr4lxlrhM0kv4ii8SkUsvGl2zRJJA180uxBo3ENS+81dEFo58rKmNVsa3NaNVnOH8PxJUhlJDAgggwQRzFegdnO25N1fa9dRDgfCXAMchqK8wtPBplh5aAASTsBvUyijWEr0e3rjEuuDcuJc3yuviTmQDG52386ou4ppzRBPvSeexjyEcqA7D8Fe3ZLXCrCQwWdj1phiQGdjCjKdYzQSDvrvXLxSZo34RYMWroWj3SB4SJO0zPrW2J4gWSQ4Eaban5VU9mx3ZdrhE+8Dl0n7qyCfgOVLGugAePwbKYIYzMSCIGvX51ThfRnzrsZ8IxjEwyyCN2JAOvIxHzNMrVrMxznIBP82noYNJbGPcAIDKCf5hA1nSmg4khAkAnTlqfjSUXEHKzGL4cXQgXRHIaa/Gg1wDrllmzAjXwmQPgYo0umrKSMsSN9/IHyqPeRwIgnqBpV20Z0mKOJtiLUsvjBbfyHlAoPC8UZnJuMQdAsxrPXlXSHCBV1J+Oo19KoTh6c9R00qlNeSXF+BRiMWQREGfMgfnrRItkjbLtqf7Uwu8KDeLw/ISY2mtDaCik2l0Uk/IKbQiMoPoKq9nH3R8jRHeDePSDpWcx8xSaYJo8yH2bY5tM1kj/APRv/GisN9kOLb3rthfi5/7a9ZwwprhxXWmYvfZ5hw37E1/22LJ6W7YH1Yn8K6G19j+FMZ7+IYABRrbBgcicmtd7ZFFJQ2TZ432x+zVrXdpgLV/EFyS5uOmRIiCNBB5zVtv7Ib+IxJvYi6lm27S9u2czxoCoYADWK9kFbilY+TPLr/2L2ZuG3ibiz7gKoQD/AFndh6RSLEfZBjYI76y4AOUFnHwUEeGvb6yKTimax+Rkj5PFuz32UYhkZ77iy4kImjZoGhZgdAa4XtJw+9hna3eQow89j1U8xX1JVGLwVu6Mt22lxfJ1Vh8iKh4ovZ1Q+p5oxcX0/wCD44uqSab9m+FM19c6kAAPqIkcj6GD8q+o7PZnBqZGFw4I2PdW5H0ryLiN3vcZiL33nKr5BE8CgdNJ+NVknxjRz4kpzstW3OlYxNpVXQVvY61pxG7pFch1eRBiVJpViBrTXFPSe+1JGvgAvml1w0ZiWoJ660cmV7NK1asmieHYbvHAp9bM0rdIK7MWcM94LiWyqSIJMJvrmI1Gm1evWOE4fCS1i0IcAkkySp5qeQMVy2G7J2jhYyrnc5yxUEgclBOw9Kq7IYm7ai04Z0ztbUMD4SvkTuuv0pT8MI7tLwdxgMcC6JllCUBJmPeBj5UJxANLraViFLZoGwUxP4U9wttRbVUUyRMZZ1H8xPIfrVvF8JaKEhocTJmJO5B5VhNx9FwUkcBimLLJUz/VyiNT50Xfw2ISwjG2pBkgiCCI5jlVuNuhiVIDDqBy/OjLnFFNtQrG2EAkco2B1miE4taQZINPbOOw3ESXOaBEjIWifiIrrOG2i65suXYfvrQ2N4XaxFvvJBY7MBEjqDRvCmVbchgqjQ6wARvANaSaktGaVBtu2VBDEgnkdQesmsYUlGzaN8NvKK2w2IRgWZwVGmhB2rX25f5RpMSI/AfpWeytM39sLHWQPgKHfGlWjccqsxRGzlSp1B/vQr5NCSIGm+nzppJibaGY4kGiRlNUXTOgIIpQLL5pGqz5z+GtaOrA6Zl9Dmj8/hVcCeYxvlfd2566/Khsiff+lUXUJhiZ6wZobOfP6VDbRaSZ3eGFM7FLMNTOxXUYMPtUStDWqJSkSWCtxWgrcUCM1kVgVkUwJWaxWaAAO0GM7nDXbnMIY9ToPqRXjGGXSvQ/tOxuWwlobu0n0UT+JFeeo1YZX+qjt+PGoWFoaX4860Qb8CluKvTWLOiKAMSaV4kxTDEPSnEtThtlsBxBoRqvvGh2rpOKb2amnnZvCM7qFEliF+E6n5TSKvQ/s3weZ2uHZFgf4n0/CfnTavQourZ2d4AQBAgaD0/YrFu6iKgGYvMuIABP9JmRz3qXcIpbOYBEwddZ5VQtxQxJBIIIgGNT18qurOa66Dcfx0vbhZBJIy6RAIjUc/0pbwvFswZSZPMnl0A+dS9hntJnJgnKVEgyNDOm1A278q2TwvO2uoAJMGsp4U1aNoZWns2xOF70EopZgSIAgg8ienWqcbhL6Kr3IJcECIdCf6gdIj40Jbwr3IuES4mCGyyCdzG8f2oq3YK2SLl46E5TEb/e5b6UoxURym2U2u0vs8Iy2ykFSLSNl6nKdj6UFxG/bZR3V1VDTAMrJ/qB5axNH8P7N2cQA9653LAkFV3I5NJ3HUVjF8JL4m2gCwhJJiVMa5tdY6VaozF2B4Ncs22dyUJBK5HmfUjSdqddkldbam4z+NoBaMgnbnFHNi7bB0aGZSMr5f4R090jQ78jQ2OuJcVVDqFEGNAjHyC+s0m77D9x5dfNKBWLLoxAGXXmD5UDe4MRpoVOsc56cqAIOQg3FB8iSAOgjWgrWIvImmdtW1ViwHLny/WoUfRTfsMv4ZbMRmttJmQSD6EVYtt9Dmk+ehB+MUps4y7dMZyrA7MJnqKcWGubtBgfy6fEiKtogJvOQPdkczP5RpS72xPutTJVBGhn6GqO4Xr86xkjaL0ddhzTPD0pwxpnYaukxYytUSlB2motDSJLhWwrRa2BpiN6lYms0AZqVitb14IrMdlBY+gE0AeVfaLj+8xhUbW1C/E6t+Nc6jVjF4k3bj3Du7M3zNVzXG3bs9WEaikb37tLrz1feegL1ypLSB8U9K8Q1F4q5S2+1a40TN6BrjVSa3Y1Wa3OFkXevX+wOGyYMNzd2b4Dwj/pryGzvXu3C8N3WHtW+a20B9YE/Wapdkzf6aMX2pfeGtG4g0uxDVojnZiyVdlVyQs6kch1+NKeIAAwkmDPw/L+9Hd8FVtNSNKVriipMKGJga778jypUNbLsPeY2TByKNZA1mTKknmd9KpwV1r+fnbRZJ2PiJAid9tqVC0QWfvWQoxKnKcvoV5eRq/g3Gu6xEXLSkusHu9M2aGVyBp/7qHDto1T8Djg2EIR7zkHKYE5swU6ZVE6+nSjX4s2YZbeke+oMEeZnUHoaqxN3KA4Qgxsu7CdmXYjrvQHC7l267soygaDN58gZ6VD3sfQ1NtSneBTI1jkTvJ86QC6xvTd/hqNQF2PUBaKxVi8hGdfCd8pOnUEU7VFWwkEXCRs/v8Azo6EKMRw+4657d1XB1HnG8Gd6acLy27TeEo7NsJIJiJitsDYRCxFuJ5clPmfOiVAHM7/AFpN+ARRh1IYFgucdIn1FENB1yiemlZdidx8xoa0W4FMEAE7eR/vUt2UlRgMByMg7c/Ueda+09G+Vbd3OpAPkfKqc3+L50AdRh2plh3pHYu0xsXa3IHdl6LttSqzdo21dpEtB6mtwaHR6tVqQFtbTVYNbCgRtNc39oPEO5wTgGDci2Pj730Bro68y+1biGa7bsjZBnP+JtvoPrUzdRZrhjymjjLbVl3qjPWHfSuQ9QqxD0BduURiDQF94oW2ANiGoC+1E3noG61dEUc+aWis1WxrZqratEcoy7OYbvcTZTfM6g+gMn6A17jioMg15R9mWGzYvOdraM3xPhH4mvT792tEjObB770txD0TfuCl2Ju1aRkwbFXfpQN+8qW2ZhJ2X1NWXrtA4u+CsH4UxpBvBMILkG5u2YBWnyBHQ7VfxPHiyMg1b08Mzsv75UJwgMzG41xD3YJAMAgkaRtOk1Yz3HuZksl1A3PgyjmfFv51jLvZqmE4g3sgVFZnyrqBosgEiT1kUfwbv7ZBvImU7hSG2/A7UZg8b/DXMp70nw5eY31NTEKWcM3hYeUgek1mBs7KczAnMdljMsfhNa4S1szABhpA2+XKrtxoBWx0iTA2qbKo0MGSBB5x+nOoYIJ5jfcH5VY9yNh8apEakwTpr/akMtNz7sfn8qrJ1k/UfKsBNtvgYOvSrtf7j86OhdlVtZGn9qz3R/pqG6VMb9QNR0NV94PvH6UDGNkUXZOtSpXUYoZWTR9k1KlQUF2zRKGsVKCWXA1uDUqUgNwa8h7WoGxl8tqc8bnYAAfhUqVnl/E6fjfkJ/Z18vqa0vWF8vqaxUrnO0GvYZfL6mlT4ZfL6mpUq8fZMih8IkHT6n9aEbBp5fU/rWKlbo5ZmhwaeX1P61qcEnl9T+tYqVZkdv8AZ1hlVbxUQSUEydoJ/OuovIKlSrRlPsBv2x+yaX37Q/ZNSpVogW4iyP2TS7FWQSdPqaxUplxBxYUFTGodI1P9Vd1waypw94kScg/D+5qVKwylxA+ACGuIPdVpUfd05eVNMW5yHWpUqH+Q/Btw5YQR1rN0eCehqVKhj8FFttfh+dFFB5CpUoBGiKIGg3itsSYiKzUpIZSDDgciDNVVKlUiWf/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4578" name="Picture 2" descr="http://borgenproject.org/wp-content/uploads/Social-Impact-Bond-Model-of-International-Ai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4305299"/>
            <a:ext cx="4648198" cy="232409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http://www.personalselfdevelopment.co.uk/images/pdp.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13325" y="327024"/>
            <a:ext cx="1997075" cy="19970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Picture 12" descr="http://media.namx.org/images/webstatic/network/nam_network_285x195.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2562224"/>
            <a:ext cx="2714625" cy="18573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14" descr="http://www.sparkawards.com/wp-content/uploads/2014/03/Experience3-72.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61379" y="4686300"/>
            <a:ext cx="2268071" cy="1752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36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24578"/>
                                        </p:tgtEl>
                                      </p:cBhvr>
                                    </p:animEffect>
                                    <p:set>
                                      <p:cBhvr>
                                        <p:cTn id="14" dur="1" fill="hold">
                                          <p:stCondLst>
                                            <p:cond delay="499"/>
                                          </p:stCondLst>
                                        </p:cTn>
                                        <p:tgtEl>
                                          <p:spTgt spid="24578"/>
                                        </p:tgtEl>
                                        <p:attrNameLst>
                                          <p:attrName>style.visibility</p:attrName>
                                        </p:attrNameLst>
                                      </p:cBhvr>
                                      <p:to>
                                        <p:strVal val="hidden"/>
                                      </p:to>
                                    </p:set>
                                  </p:childTnLst>
                                </p:cTn>
                              </p:par>
                              <p:par>
                                <p:cTn id="15" presetID="10" presetClass="exit" presetSubtype="0" fill="hold" nodeType="withEffect">
                                  <p:stCondLst>
                                    <p:cond delay="0"/>
                                  </p:stCondLst>
                                  <p:childTnLst>
                                    <p:animEffect transition="out" filter="fade">
                                      <p:cBhvr>
                                        <p:cTn id="16" dur="500"/>
                                        <p:tgtEl>
                                          <p:spTgt spid="4"/>
                                        </p:tgtEl>
                                      </p:cBhvr>
                                    </p:animEffect>
                                    <p:set>
                                      <p:cBhvr>
                                        <p:cTn id="17" dur="1" fill="hold">
                                          <p:stCondLst>
                                            <p:cond delay="499"/>
                                          </p:stCondLst>
                                        </p:cTn>
                                        <p:tgtEl>
                                          <p:spTgt spid="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3"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1+#ppt_w/2"/>
                                          </p:val>
                                        </p:tav>
                                        <p:tav tm="100000">
                                          <p:val>
                                            <p:strVal val="#ppt_x"/>
                                          </p:val>
                                        </p:tav>
                                      </p:tavLst>
                                    </p:anim>
                                    <p:anim calcmode="lin" valueType="num">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ppt_x"/>
                                          </p:val>
                                        </p:tav>
                                        <p:tav tm="100000">
                                          <p:val>
                                            <p:strVal val="#ppt_x"/>
                                          </p:val>
                                        </p:tav>
                                      </p:tavLst>
                                    </p:anim>
                                    <p:anim calcmode="lin" valueType="num">
                                      <p:cBhvr additive="base">
                                        <p:cTn id="3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xit" presetSubtype="32" fill="hold" nodeType="clickEffect">
                                  <p:stCondLst>
                                    <p:cond delay="0"/>
                                  </p:stCondLst>
                                  <p:childTnLst>
                                    <p:anim calcmode="lin" valueType="num">
                                      <p:cBhvr>
                                        <p:cTn id="39" dur="500"/>
                                        <p:tgtEl>
                                          <p:spTgt spid="9"/>
                                        </p:tgtEl>
                                        <p:attrNameLst>
                                          <p:attrName>ppt_w</p:attrName>
                                        </p:attrNameLst>
                                      </p:cBhvr>
                                      <p:tavLst>
                                        <p:tav tm="0">
                                          <p:val>
                                            <p:strVal val="ppt_w"/>
                                          </p:val>
                                        </p:tav>
                                        <p:tav tm="100000">
                                          <p:val>
                                            <p:fltVal val="0"/>
                                          </p:val>
                                        </p:tav>
                                      </p:tavLst>
                                    </p:anim>
                                    <p:anim calcmode="lin" valueType="num">
                                      <p:cBhvr>
                                        <p:cTn id="40" dur="500"/>
                                        <p:tgtEl>
                                          <p:spTgt spid="9"/>
                                        </p:tgtEl>
                                        <p:attrNameLst>
                                          <p:attrName>ppt_h</p:attrName>
                                        </p:attrNameLst>
                                      </p:cBhvr>
                                      <p:tavLst>
                                        <p:tav tm="0">
                                          <p:val>
                                            <p:strVal val="ppt_h"/>
                                          </p:val>
                                        </p:tav>
                                        <p:tav tm="100000">
                                          <p:val>
                                            <p:fltVal val="0"/>
                                          </p:val>
                                        </p:tav>
                                      </p:tavLst>
                                    </p:anim>
                                    <p:animEffect transition="out" filter="fade">
                                      <p:cBhvr>
                                        <p:cTn id="41" dur="500"/>
                                        <p:tgtEl>
                                          <p:spTgt spid="9"/>
                                        </p:tgtEl>
                                      </p:cBhvr>
                                    </p:animEffect>
                                    <p:set>
                                      <p:cBhvr>
                                        <p:cTn id="42" dur="1" fill="hold">
                                          <p:stCondLst>
                                            <p:cond delay="499"/>
                                          </p:stCondLst>
                                        </p:cTn>
                                        <p:tgtEl>
                                          <p:spTgt spid="9"/>
                                        </p:tgtEl>
                                        <p:attrNameLst>
                                          <p:attrName>style.visibility</p:attrName>
                                        </p:attrNameLst>
                                      </p:cBhvr>
                                      <p:to>
                                        <p:strVal val="hidden"/>
                                      </p:to>
                                    </p:set>
                                  </p:childTnLst>
                                </p:cTn>
                              </p:par>
                              <p:par>
                                <p:cTn id="43" presetID="53" presetClass="exit" presetSubtype="32" fill="hold" nodeType="withEffect">
                                  <p:stCondLst>
                                    <p:cond delay="0"/>
                                  </p:stCondLst>
                                  <p:childTnLst>
                                    <p:anim calcmode="lin" valueType="num">
                                      <p:cBhvr>
                                        <p:cTn id="44" dur="500"/>
                                        <p:tgtEl>
                                          <p:spTgt spid="10"/>
                                        </p:tgtEl>
                                        <p:attrNameLst>
                                          <p:attrName>ppt_w</p:attrName>
                                        </p:attrNameLst>
                                      </p:cBhvr>
                                      <p:tavLst>
                                        <p:tav tm="0">
                                          <p:val>
                                            <p:strVal val="ppt_w"/>
                                          </p:val>
                                        </p:tav>
                                        <p:tav tm="100000">
                                          <p:val>
                                            <p:fltVal val="0"/>
                                          </p:val>
                                        </p:tav>
                                      </p:tavLst>
                                    </p:anim>
                                    <p:anim calcmode="lin" valueType="num">
                                      <p:cBhvr>
                                        <p:cTn id="45" dur="500"/>
                                        <p:tgtEl>
                                          <p:spTgt spid="10"/>
                                        </p:tgtEl>
                                        <p:attrNameLst>
                                          <p:attrName>ppt_h</p:attrName>
                                        </p:attrNameLst>
                                      </p:cBhvr>
                                      <p:tavLst>
                                        <p:tav tm="0">
                                          <p:val>
                                            <p:strVal val="ppt_h"/>
                                          </p:val>
                                        </p:tav>
                                        <p:tav tm="100000">
                                          <p:val>
                                            <p:fltVal val="0"/>
                                          </p:val>
                                        </p:tav>
                                      </p:tavLst>
                                    </p:anim>
                                    <p:animEffect transition="out" filter="fade">
                                      <p:cBhvr>
                                        <p:cTn id="46" dur="500"/>
                                        <p:tgtEl>
                                          <p:spTgt spid="10"/>
                                        </p:tgtEl>
                                      </p:cBhvr>
                                    </p:animEffect>
                                    <p:set>
                                      <p:cBhvr>
                                        <p:cTn id="47" dur="1" fill="hold">
                                          <p:stCondLst>
                                            <p:cond delay="499"/>
                                          </p:stCondLst>
                                        </p:cTn>
                                        <p:tgtEl>
                                          <p:spTgt spid="10"/>
                                        </p:tgtEl>
                                        <p:attrNameLst>
                                          <p:attrName>style.visibility</p:attrName>
                                        </p:attrNameLst>
                                      </p:cBhvr>
                                      <p:to>
                                        <p:strVal val="hidden"/>
                                      </p:to>
                                    </p:set>
                                  </p:childTnLst>
                                </p:cTn>
                              </p:par>
                              <p:par>
                                <p:cTn id="48" presetID="53" presetClass="exit" presetSubtype="32" fill="hold" nodeType="withEffect">
                                  <p:stCondLst>
                                    <p:cond delay="0"/>
                                  </p:stCondLst>
                                  <p:childTnLst>
                                    <p:anim calcmode="lin" valueType="num">
                                      <p:cBhvr>
                                        <p:cTn id="49" dur="500"/>
                                        <p:tgtEl>
                                          <p:spTgt spid="11"/>
                                        </p:tgtEl>
                                        <p:attrNameLst>
                                          <p:attrName>ppt_w</p:attrName>
                                        </p:attrNameLst>
                                      </p:cBhvr>
                                      <p:tavLst>
                                        <p:tav tm="0">
                                          <p:val>
                                            <p:strVal val="ppt_w"/>
                                          </p:val>
                                        </p:tav>
                                        <p:tav tm="100000">
                                          <p:val>
                                            <p:fltVal val="0"/>
                                          </p:val>
                                        </p:tav>
                                      </p:tavLst>
                                    </p:anim>
                                    <p:anim calcmode="lin" valueType="num">
                                      <p:cBhvr>
                                        <p:cTn id="50" dur="500"/>
                                        <p:tgtEl>
                                          <p:spTgt spid="11"/>
                                        </p:tgtEl>
                                        <p:attrNameLst>
                                          <p:attrName>ppt_h</p:attrName>
                                        </p:attrNameLst>
                                      </p:cBhvr>
                                      <p:tavLst>
                                        <p:tav tm="0">
                                          <p:val>
                                            <p:strVal val="ppt_h"/>
                                          </p:val>
                                        </p:tav>
                                        <p:tav tm="100000">
                                          <p:val>
                                            <p:fltVal val="0"/>
                                          </p:val>
                                        </p:tav>
                                      </p:tavLst>
                                    </p:anim>
                                    <p:animEffect transition="out" filter="fade">
                                      <p:cBhvr>
                                        <p:cTn id="51" dur="500"/>
                                        <p:tgtEl>
                                          <p:spTgt spid="11"/>
                                        </p:tgtEl>
                                      </p:cBhvr>
                                    </p:animEffect>
                                    <p:set>
                                      <p:cBhvr>
                                        <p:cTn id="5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6" name="Picture 6" descr="Motiv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2" y="2057400"/>
            <a:ext cx="2743200" cy="3068225"/>
          </a:xfrm>
          <a:prstGeom prst="rect">
            <a:avLst/>
          </a:prstGeom>
          <a:noFill/>
          <a:extLst>
            <a:ext uri="{909E8E84-426E-40DD-AFC4-6F175D3DCCD1}">
              <a14:hiddenFill xmlns:a14="http://schemas.microsoft.com/office/drawing/2010/main">
                <a:solidFill>
                  <a:srgbClr val="FFFFFF"/>
                </a:solidFill>
              </a14:hiddenFill>
            </a:ext>
          </a:extLst>
        </p:spPr>
      </p:pic>
      <p:pic>
        <p:nvPicPr>
          <p:cNvPr id="20488" name="Picture 8" descr="Regulation Recogni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411033"/>
            <a:ext cx="5720982" cy="436095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a:spLocks noGrp="1"/>
          </p:cNvSpPr>
          <p:nvPr>
            <p:ph type="title"/>
          </p:nvPr>
        </p:nvSpPr>
        <p:spPr>
          <a:xfrm>
            <a:off x="304800" y="-76200"/>
            <a:ext cx="8229600" cy="1143000"/>
          </a:xfrm>
        </p:spPr>
        <p:txBody>
          <a:bodyPr>
            <a:normAutofit/>
          </a:bodyPr>
          <a:lstStyle/>
          <a:p>
            <a:r>
              <a:rPr lang="en-US" sz="4500" b="1" dirty="0" smtClean="0">
                <a:solidFill>
                  <a:srgbClr val="00ADEF"/>
                </a:solidFill>
                <a:effectLst>
                  <a:outerShdw blurRad="38100" dist="38100" dir="2700000" algn="tl">
                    <a:srgbClr val="000000">
                      <a:alpha val="43137"/>
                    </a:srgbClr>
                  </a:outerShdw>
                </a:effectLst>
              </a:rPr>
              <a:t>Emotional Intelligence</a:t>
            </a:r>
            <a:endParaRPr lang="en-US" sz="4500" b="1" dirty="0">
              <a:solidFill>
                <a:srgbClr val="00ADE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785854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othermothersaz.com/wp-content/uploads/2013/03/Handsome-Young-Man-Thinkin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343274"/>
            <a:ext cx="3095625" cy="3514726"/>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cdn.meme.am/instances/45825408.jpg"/>
          <p:cNvPicPr>
            <a:picLocks noChangeAspect="1" noChangeArrowheads="1"/>
          </p:cNvPicPr>
          <p:nvPr/>
        </p:nvPicPr>
        <p:blipFill rotWithShape="1">
          <a:blip r:embed="rId4">
            <a:extLst>
              <a:ext uri="{28A0092B-C50C-407E-A947-70E740481C1C}">
                <a14:useLocalDpi xmlns:a14="http://schemas.microsoft.com/office/drawing/2010/main" val="0"/>
              </a:ext>
            </a:extLst>
          </a:blip>
          <a:srcRect t="-1" b="28901"/>
          <a:stretch/>
        </p:blipFill>
        <p:spPr bwMode="auto">
          <a:xfrm>
            <a:off x="0" y="736143"/>
            <a:ext cx="2857500" cy="238380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 name="Right Arrow 2"/>
          <p:cNvSpPr/>
          <p:nvPr/>
        </p:nvSpPr>
        <p:spPr>
          <a:xfrm>
            <a:off x="3448334" y="304800"/>
            <a:ext cx="18288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3439236" y="2476641"/>
            <a:ext cx="18288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a:off x="3482454" y="4297694"/>
            <a:ext cx="18288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342" name="Picture 6" descr="http://www.sherlocknation.com/wp-content/themes/sherlock-nation/scripts/preview.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38716" y="0"/>
            <a:ext cx="3352800" cy="1599244"/>
          </a:xfrm>
          <a:prstGeom prst="rect">
            <a:avLst/>
          </a:prstGeom>
          <a:noFill/>
          <a:extLst>
            <a:ext uri="{909E8E84-426E-40DD-AFC4-6F175D3DCCD1}">
              <a14:hiddenFill xmlns:a14="http://schemas.microsoft.com/office/drawing/2010/main">
                <a:solidFill>
                  <a:srgbClr val="FFFFFF"/>
                </a:solidFill>
              </a14:hiddenFill>
            </a:ext>
          </a:extLst>
        </p:spPr>
      </p:pic>
      <p:pic>
        <p:nvPicPr>
          <p:cNvPr id="14344" name="Picture 8" descr="https://www.wheel.ie/sites/default/files/followership.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38800" y="1883154"/>
            <a:ext cx="3105150" cy="1992117"/>
          </a:xfrm>
          <a:prstGeom prst="rect">
            <a:avLst/>
          </a:prstGeom>
          <a:noFill/>
          <a:extLst>
            <a:ext uri="{909E8E84-426E-40DD-AFC4-6F175D3DCCD1}">
              <a14:hiddenFill xmlns:a14="http://schemas.microsoft.com/office/drawing/2010/main">
                <a:solidFill>
                  <a:srgbClr val="FFFFFF"/>
                </a:solidFill>
              </a14:hiddenFill>
            </a:ext>
          </a:extLst>
        </p:spPr>
      </p:pic>
      <p:pic>
        <p:nvPicPr>
          <p:cNvPr id="14346" name="Picture 10" descr="https://i.ytimg.com/vi/CsKfi6pLL4g/maxresdefault.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9820" t="33592" r="8746" b="9378"/>
          <a:stretch/>
        </p:blipFill>
        <p:spPr bwMode="auto">
          <a:xfrm>
            <a:off x="6054046" y="4038600"/>
            <a:ext cx="2404154" cy="1190367"/>
          </a:xfrm>
          <a:prstGeom prst="rect">
            <a:avLst/>
          </a:prstGeom>
          <a:noFill/>
          <a:extLst>
            <a:ext uri="{909E8E84-426E-40DD-AFC4-6F175D3DCCD1}">
              <a14:hiddenFill xmlns:a14="http://schemas.microsoft.com/office/drawing/2010/main">
                <a:solidFill>
                  <a:srgbClr val="FFFFFF"/>
                </a:solidFill>
              </a14:hiddenFill>
            </a:ext>
          </a:extLst>
        </p:spPr>
      </p:pic>
      <p:pic>
        <p:nvPicPr>
          <p:cNvPr id="14348" name="Picture 12" descr="http://gorillablog.s3.amazonaws.com/wp-content/uploads/2015/06/Customer-Needs-Wants.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48985" y="5278804"/>
            <a:ext cx="3759877" cy="1750822"/>
          </a:xfrm>
          <a:prstGeom prst="rect">
            <a:avLst/>
          </a:prstGeom>
          <a:noFill/>
          <a:extLst>
            <a:ext uri="{909E8E84-426E-40DD-AFC4-6F175D3DCCD1}">
              <a14:hiddenFill xmlns:a14="http://schemas.microsoft.com/office/drawing/2010/main">
                <a:solidFill>
                  <a:srgbClr val="FFFFFF"/>
                </a:solidFill>
              </a14:hiddenFill>
            </a:ext>
          </a:extLst>
        </p:spPr>
      </p:pic>
      <p:sp>
        <p:nvSpPr>
          <p:cNvPr id="12" name="Right Arrow 11"/>
          <p:cNvSpPr/>
          <p:nvPr/>
        </p:nvSpPr>
        <p:spPr>
          <a:xfrm>
            <a:off x="3505200" y="5715000"/>
            <a:ext cx="1828800" cy="609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221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fade">
                                      <p:cBhvr>
                                        <p:cTn id="7" dur="1000"/>
                                        <p:tgtEl>
                                          <p:spTgt spid="14340"/>
                                        </p:tgtEl>
                                      </p:cBhvr>
                                    </p:animEffect>
                                    <p:anim calcmode="lin" valueType="num">
                                      <p:cBhvr>
                                        <p:cTn id="8" dur="1000" fill="hold"/>
                                        <p:tgtEl>
                                          <p:spTgt spid="14340"/>
                                        </p:tgtEl>
                                        <p:attrNameLst>
                                          <p:attrName>ppt_x</p:attrName>
                                        </p:attrNameLst>
                                      </p:cBhvr>
                                      <p:tavLst>
                                        <p:tav tm="0">
                                          <p:val>
                                            <p:strVal val="#ppt_x"/>
                                          </p:val>
                                        </p:tav>
                                        <p:tav tm="100000">
                                          <p:val>
                                            <p:strVal val="#ppt_x"/>
                                          </p:val>
                                        </p:tav>
                                      </p:tavLst>
                                    </p:anim>
                                    <p:anim calcmode="lin" valueType="num">
                                      <p:cBhvr>
                                        <p:cTn id="9" dur="1000" fill="hold"/>
                                        <p:tgtEl>
                                          <p:spTgt spid="1434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4342"/>
                                        </p:tgtEl>
                                        <p:attrNameLst>
                                          <p:attrName>style.visibility</p:attrName>
                                        </p:attrNameLst>
                                      </p:cBhvr>
                                      <p:to>
                                        <p:strVal val="visible"/>
                                      </p:to>
                                    </p:set>
                                    <p:animEffect transition="in" filter="fade">
                                      <p:cBhvr>
                                        <p:cTn id="19" dur="1000"/>
                                        <p:tgtEl>
                                          <p:spTgt spid="14342"/>
                                        </p:tgtEl>
                                      </p:cBhvr>
                                    </p:animEffect>
                                    <p:anim calcmode="lin" valueType="num">
                                      <p:cBhvr>
                                        <p:cTn id="20" dur="1000" fill="hold"/>
                                        <p:tgtEl>
                                          <p:spTgt spid="14342"/>
                                        </p:tgtEl>
                                        <p:attrNameLst>
                                          <p:attrName>ppt_x</p:attrName>
                                        </p:attrNameLst>
                                      </p:cBhvr>
                                      <p:tavLst>
                                        <p:tav tm="0">
                                          <p:val>
                                            <p:strVal val="#ppt_x"/>
                                          </p:val>
                                        </p:tav>
                                        <p:tav tm="100000">
                                          <p:val>
                                            <p:strVal val="#ppt_x"/>
                                          </p:val>
                                        </p:tav>
                                      </p:tavLst>
                                    </p:anim>
                                    <p:anim calcmode="lin" valueType="num">
                                      <p:cBhvr>
                                        <p:cTn id="21" dur="1000" fill="hold"/>
                                        <p:tgtEl>
                                          <p:spTgt spid="1434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4344"/>
                                        </p:tgtEl>
                                        <p:attrNameLst>
                                          <p:attrName>style.visibility</p:attrName>
                                        </p:attrNameLst>
                                      </p:cBhvr>
                                      <p:to>
                                        <p:strVal val="visible"/>
                                      </p:to>
                                    </p:set>
                                    <p:animEffect transition="in" filter="fade">
                                      <p:cBhvr>
                                        <p:cTn id="31" dur="1000"/>
                                        <p:tgtEl>
                                          <p:spTgt spid="14344"/>
                                        </p:tgtEl>
                                      </p:cBhvr>
                                    </p:animEffect>
                                    <p:anim calcmode="lin" valueType="num">
                                      <p:cBhvr>
                                        <p:cTn id="32" dur="1000" fill="hold"/>
                                        <p:tgtEl>
                                          <p:spTgt spid="14344"/>
                                        </p:tgtEl>
                                        <p:attrNameLst>
                                          <p:attrName>ppt_x</p:attrName>
                                        </p:attrNameLst>
                                      </p:cBhvr>
                                      <p:tavLst>
                                        <p:tav tm="0">
                                          <p:val>
                                            <p:strVal val="#ppt_x"/>
                                          </p:val>
                                        </p:tav>
                                        <p:tav tm="100000">
                                          <p:val>
                                            <p:strVal val="#ppt_x"/>
                                          </p:val>
                                        </p:tav>
                                      </p:tavLst>
                                    </p:anim>
                                    <p:anim calcmode="lin" valueType="num">
                                      <p:cBhvr>
                                        <p:cTn id="33" dur="1000" fill="hold"/>
                                        <p:tgtEl>
                                          <p:spTgt spid="14344"/>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4346"/>
                                        </p:tgtEl>
                                        <p:attrNameLst>
                                          <p:attrName>style.visibility</p:attrName>
                                        </p:attrNameLst>
                                      </p:cBhvr>
                                      <p:to>
                                        <p:strVal val="visible"/>
                                      </p:to>
                                    </p:set>
                                    <p:animEffect transition="in" filter="fade">
                                      <p:cBhvr>
                                        <p:cTn id="43" dur="1000"/>
                                        <p:tgtEl>
                                          <p:spTgt spid="14346"/>
                                        </p:tgtEl>
                                      </p:cBhvr>
                                    </p:animEffect>
                                    <p:anim calcmode="lin" valueType="num">
                                      <p:cBhvr>
                                        <p:cTn id="44" dur="1000" fill="hold"/>
                                        <p:tgtEl>
                                          <p:spTgt spid="14346"/>
                                        </p:tgtEl>
                                        <p:attrNameLst>
                                          <p:attrName>ppt_x</p:attrName>
                                        </p:attrNameLst>
                                      </p:cBhvr>
                                      <p:tavLst>
                                        <p:tav tm="0">
                                          <p:val>
                                            <p:strVal val="#ppt_x"/>
                                          </p:val>
                                        </p:tav>
                                        <p:tav tm="100000">
                                          <p:val>
                                            <p:strVal val="#ppt_x"/>
                                          </p:val>
                                        </p:tav>
                                      </p:tavLst>
                                    </p:anim>
                                    <p:anim calcmode="lin" valueType="num">
                                      <p:cBhvr>
                                        <p:cTn id="45" dur="1000" fill="hold"/>
                                        <p:tgtEl>
                                          <p:spTgt spid="14346"/>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14348"/>
                                        </p:tgtEl>
                                        <p:attrNameLst>
                                          <p:attrName>style.visibility</p:attrName>
                                        </p:attrNameLst>
                                      </p:cBhvr>
                                      <p:to>
                                        <p:strVal val="visible"/>
                                      </p:to>
                                    </p:set>
                                    <p:animEffect transition="in" filter="fade">
                                      <p:cBhvr>
                                        <p:cTn id="55" dur="1000"/>
                                        <p:tgtEl>
                                          <p:spTgt spid="14348"/>
                                        </p:tgtEl>
                                      </p:cBhvr>
                                    </p:animEffect>
                                    <p:anim calcmode="lin" valueType="num">
                                      <p:cBhvr>
                                        <p:cTn id="56" dur="1000" fill="hold"/>
                                        <p:tgtEl>
                                          <p:spTgt spid="14348"/>
                                        </p:tgtEl>
                                        <p:attrNameLst>
                                          <p:attrName>ppt_x</p:attrName>
                                        </p:attrNameLst>
                                      </p:cBhvr>
                                      <p:tavLst>
                                        <p:tav tm="0">
                                          <p:val>
                                            <p:strVal val="#ppt_x"/>
                                          </p:val>
                                        </p:tav>
                                        <p:tav tm="100000">
                                          <p:val>
                                            <p:strVal val="#ppt_x"/>
                                          </p:val>
                                        </p:tav>
                                      </p:tavLst>
                                    </p:anim>
                                    <p:anim calcmode="lin" valueType="num">
                                      <p:cBhvr>
                                        <p:cTn id="57" dur="1000" fill="hold"/>
                                        <p:tgtEl>
                                          <p:spTgt spid="143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12"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4578" name="Picture 2" descr="http://cdn.theatlantic.com/assets/media/img/mt/2014/03/shutterstock_145518796/lead_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842339"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4580" name="Picture 4" descr="http://www.youthincharge.org/wp-content/uploads/2014/02/project-confidenc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181224"/>
            <a:ext cx="3143250" cy="200977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5966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4580"/>
                                        </p:tgtEl>
                                        <p:attrNameLst>
                                          <p:attrName>style.visibility</p:attrName>
                                        </p:attrNameLst>
                                      </p:cBhvr>
                                      <p:to>
                                        <p:strVal val="visible"/>
                                      </p:to>
                                    </p:set>
                                    <p:anim calcmode="lin" valueType="num">
                                      <p:cBhvr additive="base">
                                        <p:cTn id="7" dur="500" fill="hold"/>
                                        <p:tgtEl>
                                          <p:spTgt spid="24580"/>
                                        </p:tgtEl>
                                        <p:attrNameLst>
                                          <p:attrName>ppt_x</p:attrName>
                                        </p:attrNameLst>
                                      </p:cBhvr>
                                      <p:tavLst>
                                        <p:tav tm="0">
                                          <p:val>
                                            <p:strVal val="#ppt_x"/>
                                          </p:val>
                                        </p:tav>
                                        <p:tav tm="100000">
                                          <p:val>
                                            <p:strVal val="#ppt_x"/>
                                          </p:val>
                                        </p:tav>
                                      </p:tavLst>
                                    </p:anim>
                                    <p:anim calcmode="lin" valueType="num">
                                      <p:cBhvr additive="base">
                                        <p:cTn id="8" dur="500" fill="hold"/>
                                        <p:tgtEl>
                                          <p:spTgt spid="2458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72C1580B-F253-41EB-9967-F8DBA14B206D}" type="slidenum">
              <a:rPr lang="en-US">
                <a:solidFill>
                  <a:srgbClr val="00ADEF"/>
                </a:solidFill>
                <a:latin typeface="Times New Roman" panose="02020603050405020304" pitchFamily="18" charset="0"/>
              </a:rPr>
              <a:pPr algn="r"/>
              <a:t>67</a:t>
            </a:fld>
            <a:endParaRPr lang="en-US">
              <a:solidFill>
                <a:srgbClr val="00ADEF"/>
              </a:solidFill>
              <a:latin typeface="Times New Roman" panose="02020603050405020304" pitchFamily="18" charset="0"/>
            </a:endParaRP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988" y="2133600"/>
            <a:ext cx="4495800" cy="35181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6" name="Picture 4" descr="http://www.damundus.com/wp-content/uploads/2014/10/news_pmp.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9588" y="457200"/>
            <a:ext cx="3933420" cy="29961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816824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www.ciscozine.com/wp-content/uploads/Cisco-Fortun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838200"/>
            <a:ext cx="4330541" cy="56838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3" name="Title 1"/>
          <p:cNvSpPr txBox="1">
            <a:spLocks/>
          </p:cNvSpPr>
          <p:nvPr/>
        </p:nvSpPr>
        <p:spPr>
          <a:xfrm>
            <a:off x="239713" y="0"/>
            <a:ext cx="7391400" cy="1524000"/>
          </a:xfrm>
          <a:prstGeom prst="rect">
            <a:avLst/>
          </a:prstGeom>
        </p:spPr>
        <p:txBody>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defRPr/>
            </a:pPr>
            <a:r>
              <a:rPr lang="en-US" sz="4500" b="1" dirty="0" smtClean="0">
                <a:solidFill>
                  <a:srgbClr val="00ADED"/>
                </a:solidFill>
                <a:effectLst>
                  <a:outerShdw blurRad="38100" dist="38100" dir="2700000" algn="tl">
                    <a:srgbClr val="000000">
                      <a:alpha val="43137"/>
                    </a:srgbClr>
                  </a:outerShdw>
                </a:effectLst>
              </a:rPr>
              <a:t>Company Perspective</a:t>
            </a:r>
            <a:endParaRPr lang="en-US" sz="4500" b="1" dirty="0">
              <a:solidFill>
                <a:srgbClr val="00ADED"/>
              </a:solidFill>
              <a:effectLst>
                <a:outerShdw blurRad="38100" dist="38100" dir="2700000" algn="tl">
                  <a:srgbClr val="000000">
                    <a:alpha val="43137"/>
                  </a:srgbClr>
                </a:outerShdw>
              </a:effectLst>
            </a:endParaRPr>
          </a:p>
        </p:txBody>
      </p:sp>
      <p:sp>
        <p:nvSpPr>
          <p:cNvPr id="4" name="Content Placeholder 2"/>
          <p:cNvSpPr txBox="1">
            <a:spLocks/>
          </p:cNvSpPr>
          <p:nvPr/>
        </p:nvSpPr>
        <p:spPr>
          <a:xfrm>
            <a:off x="152400" y="876300"/>
            <a:ext cx="5618163" cy="5721350"/>
          </a:xfrm>
          <a:prstGeom prst="rect">
            <a:avLst/>
          </a:prstGeom>
        </p:spPr>
        <p:txBody>
          <a:bodyPr/>
          <a:lstStyle>
            <a:lvl1pPr marL="182563" indent="-182563">
              <a:spcBef>
                <a:spcPct val="20000"/>
              </a:spcBef>
              <a:buChar char="•"/>
              <a:defRPr sz="3200">
                <a:solidFill>
                  <a:schemeClr val="tx1"/>
                </a:solidFill>
                <a:latin typeface="Arial" panose="020B0604020202020204" pitchFamily="34" charset="0"/>
                <a:cs typeface="Arial" panose="020B0604020202020204" pitchFamily="34" charset="0"/>
              </a:defRPr>
            </a:lvl1pPr>
            <a:lvl2pPr indent="-182563">
              <a:spcBef>
                <a:spcPct val="20000"/>
              </a:spcBef>
              <a:buChar char="–"/>
              <a:defRPr sz="2800">
                <a:solidFill>
                  <a:schemeClr val="tx1"/>
                </a:solidFill>
                <a:latin typeface="Arial" panose="020B0604020202020204" pitchFamily="34" charset="0"/>
                <a:cs typeface="Arial" panose="020B0604020202020204" pitchFamily="34" charset="0"/>
              </a:defRPr>
            </a:lvl2pPr>
            <a:lvl3pPr marL="730250" indent="-182563">
              <a:spcBef>
                <a:spcPct val="20000"/>
              </a:spcBef>
              <a:buChar char="•"/>
              <a:defRPr sz="2400">
                <a:solidFill>
                  <a:schemeClr val="tx1"/>
                </a:solidFill>
                <a:latin typeface="Arial" panose="020B0604020202020204" pitchFamily="34" charset="0"/>
                <a:cs typeface="Arial" panose="020B0604020202020204" pitchFamily="34" charset="0"/>
              </a:defRPr>
            </a:lvl3pPr>
            <a:lvl4pPr marL="1004888" indent="-182563">
              <a:spcBef>
                <a:spcPct val="20000"/>
              </a:spcBef>
              <a:buChar char="–"/>
              <a:defRPr sz="2000">
                <a:solidFill>
                  <a:schemeClr val="tx1"/>
                </a:solidFill>
                <a:latin typeface="Arial" panose="020B0604020202020204" pitchFamily="34" charset="0"/>
                <a:cs typeface="Arial" panose="020B0604020202020204" pitchFamily="34" charset="0"/>
              </a:defRPr>
            </a:lvl4pPr>
            <a:lvl5pPr marL="1187450" indent="-136525">
              <a:spcBef>
                <a:spcPct val="20000"/>
              </a:spcBef>
              <a:buChar char="»"/>
              <a:defRPr sz="2000">
                <a:solidFill>
                  <a:schemeClr val="tx1"/>
                </a:solidFill>
                <a:latin typeface="Arial" panose="020B0604020202020204" pitchFamily="34" charset="0"/>
                <a:cs typeface="Arial" panose="020B0604020202020204" pitchFamily="34" charset="0"/>
              </a:defRPr>
            </a:lvl5pPr>
            <a:lvl6pPr marL="1644650" indent="-136525"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101850" indent="-136525"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2559050" indent="-136525"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016250" indent="-136525"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accent1"/>
              </a:buClr>
              <a:buSzPct val="85000"/>
            </a:pPr>
            <a:endParaRPr lang="en-US" sz="2300">
              <a:solidFill>
                <a:srgbClr val="00ADED"/>
              </a:solidFill>
              <a:effectLst>
                <a:outerShdw blurRad="38100" dist="38100" dir="2700000" algn="tl">
                  <a:srgbClr val="000000"/>
                </a:outerShdw>
              </a:effectLst>
            </a:endParaRPr>
          </a:p>
        </p:txBody>
      </p:sp>
      <p:sp>
        <p:nvSpPr>
          <p:cNvPr id="110597" name="Slide Number Placeholder 3"/>
          <p:cNvSpPr>
            <a:spLocks noGrp="1"/>
          </p:cNvSpPr>
          <p:nvPr>
            <p:ph type="sldNum" sz="quarter" idx="12"/>
          </p:nvPr>
        </p:nvSpPr>
        <p:spPr>
          <a:xfrm>
            <a:off x="7596188" y="6356350"/>
            <a:ext cx="1090612"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521B76C1-DDF5-498E-998F-A8B6493C1856}" type="slidenum">
              <a:rPr lang="en-US">
                <a:solidFill>
                  <a:srgbClr val="00ADED"/>
                </a:solidFill>
                <a:latin typeface="Times New Roman" panose="02020603050405020304" pitchFamily="18" charset="0"/>
              </a:rPr>
              <a:pPr algn="r"/>
              <a:t>68</a:t>
            </a:fld>
            <a:endParaRPr lang="en-US">
              <a:solidFill>
                <a:srgbClr val="00ADED"/>
              </a:solidFill>
              <a:latin typeface="Times New Roman" panose="02020603050405020304" pitchFamily="18" charset="0"/>
            </a:endParaRPr>
          </a:p>
        </p:txBody>
      </p:sp>
    </p:spTree>
    <p:extLst>
      <p:ext uri="{BB962C8B-B14F-4D97-AF65-F5344CB8AC3E}">
        <p14:creationId xmlns:p14="http://schemas.microsoft.com/office/powerpoint/2010/main" val="411696078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58454BB6-1D8F-4569-BF07-8D5D6FE5D329}" type="slidenum">
              <a:rPr lang="en-GB">
                <a:solidFill>
                  <a:srgbClr val="00ADEF"/>
                </a:solidFill>
                <a:latin typeface="Times New Roman" panose="02020603050405020304" pitchFamily="18" charset="0"/>
              </a:rPr>
              <a:pPr algn="r"/>
              <a:t>69</a:t>
            </a:fld>
            <a:endParaRPr lang="en-GB">
              <a:solidFill>
                <a:srgbClr val="00ADEF"/>
              </a:solidFill>
              <a:latin typeface="Times New Roman" panose="02020603050405020304" pitchFamily="18" charset="0"/>
            </a:endParaRPr>
          </a:p>
        </p:txBody>
      </p:sp>
      <p:sp>
        <p:nvSpPr>
          <p:cNvPr id="4" name="Title 1"/>
          <p:cNvSpPr txBox="1">
            <a:spLocks/>
          </p:cNvSpPr>
          <p:nvPr/>
        </p:nvSpPr>
        <p:spPr>
          <a:xfrm>
            <a:off x="1216025" y="1239838"/>
            <a:ext cx="7273925" cy="2098675"/>
          </a:xfrm>
          <a:prstGeom prst="rect">
            <a:avLst/>
          </a:prstGeom>
        </p:spPr>
        <p:txBody>
          <a:bodyPr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defRPr/>
            </a:pPr>
            <a:r>
              <a:rPr lang="en-US" sz="4500" b="1" dirty="0" smtClean="0">
                <a:solidFill>
                  <a:srgbClr val="00ADEF"/>
                </a:solidFill>
                <a:effectLst>
                  <a:outerShdw blurRad="38100" dist="38100" dir="2700000" algn="tl">
                    <a:srgbClr val="000000">
                      <a:alpha val="43137"/>
                    </a:srgbClr>
                  </a:outerShdw>
                </a:effectLst>
              </a:rPr>
              <a:t>Tip # 6: Volunteering enabling a Sense </a:t>
            </a:r>
            <a:r>
              <a:rPr lang="en-US" sz="4500" b="1" dirty="0">
                <a:solidFill>
                  <a:srgbClr val="00ADEF"/>
                </a:solidFill>
                <a:effectLst>
                  <a:outerShdw blurRad="38100" dist="38100" dir="2700000" algn="tl">
                    <a:srgbClr val="000000">
                      <a:alpha val="43137"/>
                    </a:srgbClr>
                  </a:outerShdw>
                </a:effectLst>
              </a:rPr>
              <a:t>of Service </a:t>
            </a:r>
            <a:r>
              <a:rPr lang="en-US" sz="4500" b="1" dirty="0" smtClean="0">
                <a:solidFill>
                  <a:srgbClr val="00ADEF"/>
                </a:solidFill>
                <a:effectLst>
                  <a:outerShdw blurRad="38100" dist="38100" dir="2700000" algn="tl">
                    <a:srgbClr val="000000">
                      <a:alpha val="43137"/>
                    </a:srgbClr>
                  </a:outerShdw>
                </a:effectLst>
              </a:rPr>
              <a:t>Leadership</a:t>
            </a:r>
            <a:endParaRPr lang="en-CA" sz="4500" b="1" dirty="0">
              <a:solidFill>
                <a:srgbClr val="00ADEF"/>
              </a:solidFill>
              <a:effectLst>
                <a:outerShdw blurRad="38100" dist="38100" dir="2700000" algn="tl">
                  <a:srgbClr val="000000">
                    <a:alpha val="43137"/>
                  </a:srgbClr>
                </a:outerShdw>
              </a:effectLst>
            </a:endParaRPr>
          </a:p>
        </p:txBody>
      </p:sp>
      <p:pic>
        <p:nvPicPr>
          <p:cNvPr id="104452" name="Picture 2" descr="http://acrepairseguin.com/wp-content/uploads/2013/04/service1-943x3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5" y="3860800"/>
            <a:ext cx="9166225" cy="335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951974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a:xfrm>
            <a:off x="304800" y="0"/>
            <a:ext cx="7972425" cy="1143000"/>
          </a:xfrm>
        </p:spPr>
        <p:txBody>
          <a:bodyPr/>
          <a:lstStyle/>
          <a:p>
            <a:r>
              <a:rPr lang="en-US" sz="4500" b="1" dirty="0" smtClean="0">
                <a:solidFill>
                  <a:srgbClr val="00ADEF"/>
                </a:solidFill>
                <a:effectLst>
                  <a:outerShdw blurRad="38100" dist="38100" dir="2700000" algn="tl">
                    <a:srgbClr val="000000">
                      <a:alpha val="43137"/>
                    </a:srgbClr>
                  </a:outerShdw>
                </a:effectLst>
              </a:rPr>
              <a:t>Service Leadership</a:t>
            </a:r>
            <a:endParaRPr lang="en-CA" sz="4500" b="1" dirty="0" smtClean="0">
              <a:solidFill>
                <a:srgbClr val="00ADEF"/>
              </a:solidFill>
              <a:effectLst>
                <a:outerShdw blurRad="38100" dist="38100" dir="2700000" algn="tl">
                  <a:srgbClr val="000000">
                    <a:alpha val="43137"/>
                  </a:srgbClr>
                </a:outerShdw>
              </a:effectLst>
            </a:endParaRPr>
          </a:p>
        </p:txBody>
      </p:sp>
      <p:sp>
        <p:nvSpPr>
          <p:cNvPr id="10547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E4F83DFA-E005-489B-93E9-5416AB925D00}" type="slidenum">
              <a:rPr lang="en-US">
                <a:solidFill>
                  <a:srgbClr val="00ADEF"/>
                </a:solidFill>
                <a:latin typeface="Times New Roman" panose="02020603050405020304" pitchFamily="18" charset="0"/>
              </a:rPr>
              <a:pPr algn="r"/>
              <a:t>70</a:t>
            </a:fld>
            <a:endParaRPr lang="en-US">
              <a:solidFill>
                <a:srgbClr val="00ADEF"/>
              </a:solidFill>
              <a:latin typeface="Times New Roman" panose="02020603050405020304" pitchFamily="18" charset="0"/>
            </a:endParaRPr>
          </a:p>
        </p:txBody>
      </p:sp>
      <p:sp>
        <p:nvSpPr>
          <p:cNvPr id="7" name="Content Placeholder 2"/>
          <p:cNvSpPr txBox="1">
            <a:spLocks/>
          </p:cNvSpPr>
          <p:nvPr/>
        </p:nvSpPr>
        <p:spPr>
          <a:xfrm>
            <a:off x="304800" y="914400"/>
            <a:ext cx="8839200" cy="1655762"/>
          </a:xfrm>
          <a:prstGeom prst="rect">
            <a:avLst/>
          </a:prstGeom>
        </p:spPr>
        <p:txBody>
          <a:bodyPr/>
          <a:lstStyle>
            <a:lvl1pPr marL="182563" indent="-182563">
              <a:spcBef>
                <a:spcPct val="20000"/>
              </a:spcBef>
              <a:buChar char="•"/>
              <a:defRPr sz="3200">
                <a:solidFill>
                  <a:schemeClr val="tx1"/>
                </a:solidFill>
                <a:latin typeface="Arial" panose="020B0604020202020204" pitchFamily="34" charset="0"/>
                <a:cs typeface="Arial" panose="020B0604020202020204" pitchFamily="34" charset="0"/>
              </a:defRPr>
            </a:lvl1pPr>
            <a:lvl2pPr indent="-182563">
              <a:spcBef>
                <a:spcPct val="20000"/>
              </a:spcBef>
              <a:buChar char="–"/>
              <a:defRPr sz="2800">
                <a:solidFill>
                  <a:schemeClr val="tx1"/>
                </a:solidFill>
                <a:latin typeface="Arial" panose="020B0604020202020204" pitchFamily="34" charset="0"/>
                <a:cs typeface="Arial" panose="020B0604020202020204" pitchFamily="34" charset="0"/>
              </a:defRPr>
            </a:lvl2pPr>
            <a:lvl3pPr marL="730250" indent="-182563">
              <a:spcBef>
                <a:spcPct val="20000"/>
              </a:spcBef>
              <a:buChar char="•"/>
              <a:defRPr sz="2400">
                <a:solidFill>
                  <a:schemeClr val="tx1"/>
                </a:solidFill>
                <a:latin typeface="Arial" panose="020B0604020202020204" pitchFamily="34" charset="0"/>
                <a:cs typeface="Arial" panose="020B0604020202020204" pitchFamily="34" charset="0"/>
              </a:defRPr>
            </a:lvl3pPr>
            <a:lvl4pPr marL="1004888" indent="-182563">
              <a:spcBef>
                <a:spcPct val="20000"/>
              </a:spcBef>
              <a:buChar char="–"/>
              <a:defRPr sz="2000">
                <a:solidFill>
                  <a:schemeClr val="tx1"/>
                </a:solidFill>
                <a:latin typeface="Arial" panose="020B0604020202020204" pitchFamily="34" charset="0"/>
                <a:cs typeface="Arial" panose="020B0604020202020204" pitchFamily="34" charset="0"/>
              </a:defRPr>
            </a:lvl4pPr>
            <a:lvl5pPr marL="1187450" indent="-136525">
              <a:spcBef>
                <a:spcPct val="20000"/>
              </a:spcBef>
              <a:buChar char="»"/>
              <a:defRPr sz="2000">
                <a:solidFill>
                  <a:schemeClr val="tx1"/>
                </a:solidFill>
                <a:latin typeface="Arial" panose="020B0604020202020204" pitchFamily="34" charset="0"/>
                <a:cs typeface="Arial" panose="020B0604020202020204" pitchFamily="34" charset="0"/>
              </a:defRPr>
            </a:lvl5pPr>
            <a:lvl6pPr marL="1644650" indent="-136525"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101850" indent="-136525"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2559050" indent="-136525"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016250" indent="-136525"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buClr>
                <a:schemeClr val="accent1"/>
              </a:buClr>
              <a:buSzPct val="85000"/>
            </a:pPr>
            <a:r>
              <a:rPr lang="en-CA" sz="2500" i="1" dirty="0">
                <a:solidFill>
                  <a:srgbClr val="00ADED"/>
                </a:solidFill>
              </a:rPr>
              <a:t>Lao-Tzu wrote about servant leadership in the fifth-century BC, he said</a:t>
            </a:r>
            <a:r>
              <a:rPr lang="en-CA" sz="2500" i="1" dirty="0" smtClean="0">
                <a:solidFill>
                  <a:srgbClr val="00ADED"/>
                </a:solidFill>
              </a:rPr>
              <a:t>:</a:t>
            </a:r>
            <a:endParaRPr lang="en-CA" sz="2500" i="1" dirty="0">
              <a:solidFill>
                <a:srgbClr val="00ADED"/>
              </a:solidFill>
            </a:endParaRPr>
          </a:p>
        </p:txBody>
      </p:sp>
      <p:sp>
        <p:nvSpPr>
          <p:cNvPr id="6" name="Content Placeholder 2"/>
          <p:cNvSpPr>
            <a:spLocks noGrp="1"/>
          </p:cNvSpPr>
          <p:nvPr>
            <p:ph idx="1"/>
          </p:nvPr>
        </p:nvSpPr>
        <p:spPr>
          <a:xfrm>
            <a:off x="-36512" y="4701584"/>
            <a:ext cx="9307760" cy="2181225"/>
          </a:xfrm>
        </p:spPr>
        <p:txBody>
          <a:bodyPr>
            <a:normAutofit/>
          </a:bodyPr>
          <a:lstStyle/>
          <a:p>
            <a:pPr>
              <a:defRPr/>
            </a:pPr>
            <a:r>
              <a:rPr lang="en-CA" sz="2500" dirty="0" smtClean="0">
                <a:solidFill>
                  <a:srgbClr val="00ADEF"/>
                </a:solidFill>
              </a:rPr>
              <a:t>A servant leader is someone who is a servant 1</a:t>
            </a:r>
            <a:r>
              <a:rPr lang="en-CA" sz="2500" baseline="30000" dirty="0" smtClean="0">
                <a:solidFill>
                  <a:srgbClr val="00ADEF"/>
                </a:solidFill>
              </a:rPr>
              <a:t>st</a:t>
            </a:r>
            <a:endParaRPr lang="en-CA" sz="2500" dirty="0" smtClean="0">
              <a:solidFill>
                <a:srgbClr val="00ADEF"/>
              </a:solidFill>
            </a:endParaRPr>
          </a:p>
          <a:p>
            <a:pPr>
              <a:defRPr/>
            </a:pPr>
            <a:r>
              <a:rPr lang="en-CA" sz="2500" dirty="0" smtClean="0">
                <a:solidFill>
                  <a:srgbClr val="00ADEF"/>
                </a:solidFill>
              </a:rPr>
              <a:t>Has a responsibility to the world and his team</a:t>
            </a:r>
          </a:p>
          <a:p>
            <a:pPr>
              <a:defRPr/>
            </a:pPr>
            <a:r>
              <a:rPr lang="en-CA" sz="2500" dirty="0" smtClean="0">
                <a:solidFill>
                  <a:srgbClr val="00ADEF"/>
                </a:solidFill>
              </a:rPr>
              <a:t>They contribute to the well-being of people and the community</a:t>
            </a:r>
            <a:endParaRPr lang="en-CA" sz="2500" dirty="0">
              <a:solidFill>
                <a:srgbClr val="00ADEF"/>
              </a:solidFill>
            </a:endParaRPr>
          </a:p>
        </p:txBody>
      </p:sp>
      <p:pic>
        <p:nvPicPr>
          <p:cNvPr id="10248" name="Picture 8" descr="http://emilysquotes.com/wp-content/uploads/2015/01/EmilysQuotes.Com-leader-best-people-barely-know-work-aim-wisdom-intelligent-Lao-Tzu.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546876"/>
            <a:ext cx="6248400" cy="3057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52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umnet.com/pic/diy/screensaver/fa36aabe-7d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981200"/>
            <a:ext cx="10287000" cy="914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69753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4FB3C90A-CA04-4270-BDE2-3E3ACEF50C4C}" type="slidenum">
              <a:rPr lang="en-US">
                <a:latin typeface="Times New Roman" panose="02020603050405020304" pitchFamily="18" charset="0"/>
              </a:rPr>
              <a:pPr algn="r"/>
              <a:t>72</a:t>
            </a:fld>
            <a:endParaRPr lang="en-US">
              <a:latin typeface="Times New Roman" panose="02020603050405020304" pitchFamily="18" charset="0"/>
            </a:endParaRPr>
          </a:p>
        </p:txBody>
      </p:sp>
      <p:pic>
        <p:nvPicPr>
          <p:cNvPr id="126979" name="Picture 2" descr="https://youthefundraiser.files.wordpress.com/2014/08/thank-yo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0"/>
            <a:ext cx="9156700" cy="707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381873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1400">
                <a:solidFill>
                  <a:schemeClr val="tx1"/>
                </a:solidFill>
                <a:latin typeface="Arial" panose="020B0604020202020204" pitchFamily="34" charset="0"/>
              </a:defRPr>
            </a:lvl1pPr>
            <a:lvl2pPr marL="742950" indent="-285750" algn="ctr">
              <a:defRPr sz="1400">
                <a:solidFill>
                  <a:schemeClr val="tx1"/>
                </a:solidFill>
                <a:latin typeface="Arial" panose="020B0604020202020204" pitchFamily="34" charset="0"/>
              </a:defRPr>
            </a:lvl2pPr>
            <a:lvl3pPr marL="1143000" indent="-228600" algn="ctr">
              <a:defRPr sz="1400">
                <a:solidFill>
                  <a:schemeClr val="tx1"/>
                </a:solidFill>
                <a:latin typeface="Arial" panose="020B0604020202020204" pitchFamily="34" charset="0"/>
              </a:defRPr>
            </a:lvl3pPr>
            <a:lvl4pPr marL="1600200" indent="-228600" algn="ctr">
              <a:defRPr sz="1400">
                <a:solidFill>
                  <a:schemeClr val="tx1"/>
                </a:solidFill>
                <a:latin typeface="Arial" panose="020B0604020202020204" pitchFamily="34" charset="0"/>
              </a:defRPr>
            </a:lvl4pPr>
            <a:lvl5pPr marL="2057400" indent="-228600" algn="ctr">
              <a:defRPr sz="1400">
                <a:solidFill>
                  <a:schemeClr val="tx1"/>
                </a:solidFill>
                <a:latin typeface="Arial" panose="020B0604020202020204" pitchFamily="34" charset="0"/>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defRPr>
            </a:lvl9pPr>
          </a:lstStyle>
          <a:p>
            <a:pPr algn="r"/>
            <a:fld id="{D46EC0BD-F35D-4EFF-A497-B8D46B63BAB9}" type="slidenum">
              <a:rPr lang="en-US">
                <a:solidFill>
                  <a:srgbClr val="00ADED"/>
                </a:solidFill>
                <a:latin typeface="Times New Roman" panose="02020603050405020304" pitchFamily="18" charset="0"/>
              </a:rPr>
              <a:pPr algn="r"/>
              <a:t>73</a:t>
            </a:fld>
            <a:endParaRPr lang="en-US">
              <a:solidFill>
                <a:srgbClr val="00ADED"/>
              </a:solidFill>
              <a:latin typeface="Times New Roman" panose="02020603050405020304" pitchFamily="18" charset="0"/>
            </a:endParaRPr>
          </a:p>
        </p:txBody>
      </p:sp>
      <p:pic>
        <p:nvPicPr>
          <p:cNvPr id="128003" name="Picture 4"/>
          <p:cNvPicPr>
            <a:picLocks noChangeAspect="1"/>
          </p:cNvPicPr>
          <p:nvPr/>
        </p:nvPicPr>
        <p:blipFill>
          <a:blip r:embed="rId2">
            <a:extLst>
              <a:ext uri="{28A0092B-C50C-407E-A947-70E740481C1C}">
                <a14:useLocalDpi xmlns:a14="http://schemas.microsoft.com/office/drawing/2010/main" val="0"/>
              </a:ext>
            </a:extLst>
          </a:blip>
          <a:srcRect l="3334" t="9552" r="41765" b="10516"/>
          <a:stretch>
            <a:fillRect/>
          </a:stretch>
        </p:blipFill>
        <p:spPr bwMode="auto">
          <a:xfrm>
            <a:off x="0" y="-387424"/>
            <a:ext cx="9144000" cy="7587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ous-titre 2"/>
          <p:cNvSpPr txBox="1">
            <a:spLocks/>
          </p:cNvSpPr>
          <p:nvPr/>
        </p:nvSpPr>
        <p:spPr>
          <a:xfrm>
            <a:off x="-350838" y="5232400"/>
            <a:ext cx="8064501" cy="2501900"/>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lvl="1" indent="0">
              <a:spcBef>
                <a:spcPts val="0"/>
              </a:spcBef>
              <a:buFont typeface="Arial" panose="020B0604020202020204" pitchFamily="34" charset="0"/>
              <a:buNone/>
              <a:defRPr/>
            </a:pPr>
            <a:endParaRPr lang="en-GB" b="1" dirty="0">
              <a:solidFill>
                <a:srgbClr val="00ADED"/>
              </a:solidFill>
            </a:endParaRPr>
          </a:p>
        </p:txBody>
      </p:sp>
      <p:sp>
        <p:nvSpPr>
          <p:cNvPr id="7" name="Sous-titre 2"/>
          <p:cNvSpPr txBox="1">
            <a:spLocks/>
          </p:cNvSpPr>
          <p:nvPr/>
        </p:nvSpPr>
        <p:spPr>
          <a:xfrm>
            <a:off x="5867400" y="4706938"/>
            <a:ext cx="2930525" cy="2160587"/>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lvl="1" indent="0">
              <a:spcBef>
                <a:spcPts val="0"/>
              </a:spcBef>
              <a:buFont typeface="Arial" panose="020B0604020202020204" pitchFamily="34" charset="0"/>
              <a:buNone/>
              <a:defRPr/>
            </a:pPr>
            <a:endParaRPr lang="en-GB" b="1" dirty="0">
              <a:solidFill>
                <a:srgbClr val="00ADED"/>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383940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1198</TotalTime>
  <Words>1369</Words>
  <Application>Microsoft Office PowerPoint</Application>
  <PresentationFormat>On-screen Show (4:3)</PresentationFormat>
  <Paragraphs>202</Paragraphs>
  <Slides>73</Slides>
  <Notes>42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73</vt:i4>
      </vt:variant>
    </vt:vector>
  </HeadingPairs>
  <TitlesOfParts>
    <vt:vector size="80" baseType="lpstr">
      <vt:lpstr>MS PGothic</vt:lpstr>
      <vt:lpstr>Arial</vt:lpstr>
      <vt:lpstr>Calibri</vt:lpstr>
      <vt:lpstr>Calibri Light</vt:lpstr>
      <vt:lpstr>Times New Roman</vt:lpstr>
      <vt:lpstr>Office Theme</vt:lpstr>
      <vt:lpstr>1_Office Theme</vt:lpstr>
      <vt:lpstr>PowerPoint Presentation</vt:lpstr>
      <vt:lpstr>Who am I</vt:lpstr>
      <vt:lpstr>PowerPoint Presentation</vt:lpstr>
      <vt:lpstr>Setting the Scene….</vt:lpstr>
      <vt:lpstr>PowerPoint Presentation</vt:lpstr>
      <vt:lpstr>PowerPoint Presentation</vt:lpstr>
      <vt:lpstr>PowerPoint Presentation</vt:lpstr>
      <vt:lpstr>Projects are Change</vt:lpstr>
      <vt:lpstr>PowerPoint Presentation</vt:lpstr>
      <vt:lpstr>PowerPoint Presentation</vt:lpstr>
      <vt:lpstr>PowerPoint Presentation</vt:lpstr>
      <vt:lpstr>Project Management Career Paths</vt:lpstr>
      <vt:lpstr>PowerPoint Presentation</vt:lpstr>
      <vt:lpstr>Opportunities for Millennials to be Project Managers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Perception</vt:lpstr>
      <vt:lpstr>PowerPoint Presentation</vt:lpstr>
      <vt:lpstr>PowerPoint Presentation</vt:lpstr>
      <vt:lpstr>PowerPoint Presentation</vt:lpstr>
      <vt:lpstr>PowerPoint Presentation</vt:lpstr>
      <vt:lpstr>PowerPoint Presentation</vt:lpstr>
      <vt:lpstr>Be Part of an Online Community</vt:lpstr>
      <vt:lpstr>Try New Online and Open Source Tools!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PMs Build Culture</vt:lpstr>
      <vt:lpstr>PowerPoint Presentation</vt:lpstr>
      <vt:lpstr>PowerPoint Presentation</vt:lpstr>
      <vt:lpstr>Butterfly Effect</vt:lpstr>
      <vt:lpstr>PowerPoint Presentation</vt:lpstr>
      <vt:lpstr>PowerPoint Presentation</vt:lpstr>
      <vt:lpstr>Risk Management</vt:lpstr>
      <vt:lpstr>PowerPoint Presentation</vt:lpstr>
      <vt:lpstr>PowerPoint Presentation</vt:lpstr>
      <vt:lpstr>Risk Management</vt:lpstr>
      <vt:lpstr>Who remembers what  is my IPMA Project?</vt:lpstr>
      <vt:lpstr>PowerPoint Presentation</vt:lpstr>
      <vt:lpstr>PowerPoint Presentation</vt:lpstr>
      <vt:lpstr>PowerPoint Presentation</vt:lpstr>
      <vt:lpstr>PowerPoint Presentation</vt:lpstr>
      <vt:lpstr>PowerPoint Presentation</vt:lpstr>
      <vt:lpstr>Be a Volunteer PM</vt:lpstr>
      <vt:lpstr>PowerPoint Presentation</vt:lpstr>
      <vt:lpstr>Emotional Intelligence</vt:lpstr>
      <vt:lpstr>PowerPoint Presentation</vt:lpstr>
      <vt:lpstr>PowerPoint Presentation</vt:lpstr>
      <vt:lpstr>PowerPoint Presentation</vt:lpstr>
      <vt:lpstr>PowerPoint Presentation</vt:lpstr>
      <vt:lpstr>PowerPoint Presentation</vt:lpstr>
      <vt:lpstr>Service Leadership</vt:lpstr>
      <vt:lpstr>PowerPoint Presentation</vt:lpstr>
      <vt:lpstr>PowerPoint Presentation</vt:lpstr>
      <vt:lpstr>PowerPoint Presentation</vt:lpstr>
    </vt:vector>
  </TitlesOfParts>
  <Company>GlaxoSmithKline Biologicals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Kamil MROZ</dc:title>
  <dc:creator>Kamil Mroz</dc:creator>
  <cp:lastModifiedBy>Boteva, Nina</cp:lastModifiedBy>
  <cp:revision>29</cp:revision>
  <dcterms:created xsi:type="dcterms:W3CDTF">2015-11-10T11:25:26Z</dcterms:created>
  <dcterms:modified xsi:type="dcterms:W3CDTF">2015-11-19T07:39:20Z</dcterms:modified>
</cp:coreProperties>
</file>