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2" r:id="rId1"/>
    <p:sldMasterId id="2147484019" r:id="rId2"/>
  </p:sldMasterIdLst>
  <p:notesMasterIdLst>
    <p:notesMasterId r:id="rId47"/>
  </p:notesMasterIdLst>
  <p:handoutMasterIdLst>
    <p:handoutMasterId r:id="rId48"/>
  </p:handoutMasterIdLst>
  <p:sldIdLst>
    <p:sldId id="400" r:id="rId3"/>
    <p:sldId id="352" r:id="rId4"/>
    <p:sldId id="353" r:id="rId5"/>
    <p:sldId id="354" r:id="rId6"/>
    <p:sldId id="356" r:id="rId7"/>
    <p:sldId id="357" r:id="rId8"/>
    <p:sldId id="358" r:id="rId9"/>
    <p:sldId id="396" r:id="rId10"/>
    <p:sldId id="360" r:id="rId11"/>
    <p:sldId id="361" r:id="rId12"/>
    <p:sldId id="362" r:id="rId13"/>
    <p:sldId id="363" r:id="rId14"/>
    <p:sldId id="364" r:id="rId15"/>
    <p:sldId id="365" r:id="rId16"/>
    <p:sldId id="397" r:id="rId17"/>
    <p:sldId id="366" r:id="rId18"/>
    <p:sldId id="368" r:id="rId19"/>
    <p:sldId id="338" r:id="rId20"/>
    <p:sldId id="370" r:id="rId21"/>
    <p:sldId id="267" r:id="rId22"/>
    <p:sldId id="268" r:id="rId23"/>
    <p:sldId id="374" r:id="rId24"/>
    <p:sldId id="377" r:id="rId25"/>
    <p:sldId id="378" r:id="rId26"/>
    <p:sldId id="379" r:id="rId27"/>
    <p:sldId id="380" r:id="rId28"/>
    <p:sldId id="381" r:id="rId29"/>
    <p:sldId id="307" r:id="rId30"/>
    <p:sldId id="260" r:id="rId31"/>
    <p:sldId id="383" r:id="rId32"/>
    <p:sldId id="398" r:id="rId33"/>
    <p:sldId id="399" r:id="rId34"/>
    <p:sldId id="384" r:id="rId35"/>
    <p:sldId id="385" r:id="rId36"/>
    <p:sldId id="386" r:id="rId37"/>
    <p:sldId id="387" r:id="rId38"/>
    <p:sldId id="388" r:id="rId39"/>
    <p:sldId id="389" r:id="rId40"/>
    <p:sldId id="390" r:id="rId41"/>
    <p:sldId id="391" r:id="rId42"/>
    <p:sldId id="392" r:id="rId43"/>
    <p:sldId id="395" r:id="rId44"/>
    <p:sldId id="394" r:id="rId45"/>
    <p:sldId id="335" r:id="rId46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B4C"/>
    <a:srgbClr val="F36F26"/>
    <a:srgbClr val="94D5ED"/>
    <a:srgbClr val="C0504D"/>
    <a:srgbClr val="C34946"/>
    <a:srgbClr val="D90B00"/>
    <a:srgbClr val="7C6FB1"/>
    <a:srgbClr val="B14CAF"/>
    <a:srgbClr val="2D92D0"/>
    <a:srgbClr val="226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433" autoAdjust="0"/>
  </p:normalViewPr>
  <p:slideViewPr>
    <p:cSldViewPr snapToGrid="0">
      <p:cViewPr varScale="1">
        <p:scale>
          <a:sx n="89" d="100"/>
          <a:sy n="89" d="100"/>
        </p:scale>
        <p:origin x="570" y="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4" Type="http://schemas.microsoft.com/office/2007/relationships/hdphoto" Target="../media/hdphoto2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82AB9E-6E0F-6146-ACB8-AEA98D7A4001}" type="doc">
      <dgm:prSet loTypeId="urn:microsoft.com/office/officeart/2005/8/layout/vList3" loCatId="" qsTypeId="urn:microsoft.com/office/officeart/2005/8/quickstyle/simple1" qsCatId="simple" csTypeId="urn:microsoft.com/office/officeart/2005/8/colors/colorful2" csCatId="colorful" phldr="1"/>
      <dgm:spPr/>
    </dgm:pt>
    <dgm:pt modelId="{8EEB7BE4-AF8F-D844-8B59-8CBF7DF6FDD4}">
      <dgm:prSet phldrT="[Text]"/>
      <dgm:spPr/>
      <dgm:t>
        <a:bodyPr/>
        <a:lstStyle/>
        <a:p>
          <a:pPr algn="l"/>
          <a:r>
            <a:rPr lang="en-US">
              <a:latin typeface="DINPro"/>
              <a:cs typeface="DINPro"/>
            </a:rPr>
            <a:t>Strategic Portfolio Office</a:t>
          </a:r>
        </a:p>
      </dgm:t>
    </dgm:pt>
    <dgm:pt modelId="{E68E0C6D-963D-7E48-9E7D-7BE13CA32DE4}" type="parTrans" cxnId="{80F74CFE-9CDA-6A40-B9A7-9FD795DC1AB6}">
      <dgm:prSet/>
      <dgm:spPr/>
      <dgm:t>
        <a:bodyPr/>
        <a:lstStyle/>
        <a:p>
          <a:pPr algn="l"/>
          <a:endParaRPr lang="en-US">
            <a:latin typeface="DINPro"/>
            <a:cs typeface="DINPro"/>
          </a:endParaRPr>
        </a:p>
      </dgm:t>
    </dgm:pt>
    <dgm:pt modelId="{791070C4-E4DC-BB43-A7D9-3FA9589F303C}" type="sibTrans" cxnId="{80F74CFE-9CDA-6A40-B9A7-9FD795DC1AB6}">
      <dgm:prSet/>
      <dgm:spPr/>
      <dgm:t>
        <a:bodyPr/>
        <a:lstStyle/>
        <a:p>
          <a:pPr algn="l"/>
          <a:endParaRPr lang="en-US">
            <a:latin typeface="DINPro"/>
            <a:cs typeface="DINPro"/>
          </a:endParaRPr>
        </a:p>
      </dgm:t>
    </dgm:pt>
    <dgm:pt modelId="{17F51EEC-1475-EF46-B7C3-702815A51C42}">
      <dgm:prSet phldrT="[Text]"/>
      <dgm:spPr/>
      <dgm:t>
        <a:bodyPr/>
        <a:lstStyle/>
        <a:p>
          <a:pPr algn="l"/>
          <a:r>
            <a:rPr lang="en-US">
              <a:latin typeface="DINPro"/>
              <a:cs typeface="DINPro"/>
            </a:rPr>
            <a:t>Best Practices</a:t>
          </a:r>
        </a:p>
      </dgm:t>
    </dgm:pt>
    <dgm:pt modelId="{4A91BD2E-BB35-3843-9BA9-91CA4C877661}" type="parTrans" cxnId="{9097785E-04EA-9844-9EA5-D56A4FEDB80B}">
      <dgm:prSet/>
      <dgm:spPr/>
      <dgm:t>
        <a:bodyPr/>
        <a:lstStyle/>
        <a:p>
          <a:pPr algn="l"/>
          <a:endParaRPr lang="en-US">
            <a:latin typeface="DINPro"/>
            <a:cs typeface="DINPro"/>
          </a:endParaRPr>
        </a:p>
      </dgm:t>
    </dgm:pt>
    <dgm:pt modelId="{3939D18F-C33D-124B-8B76-0D28F585D598}" type="sibTrans" cxnId="{9097785E-04EA-9844-9EA5-D56A4FEDB80B}">
      <dgm:prSet/>
      <dgm:spPr/>
      <dgm:t>
        <a:bodyPr/>
        <a:lstStyle/>
        <a:p>
          <a:pPr algn="l"/>
          <a:endParaRPr lang="en-US">
            <a:latin typeface="DINPro"/>
            <a:cs typeface="DINPro"/>
          </a:endParaRPr>
        </a:p>
      </dgm:t>
    </dgm:pt>
    <dgm:pt modelId="{9FA42AE9-3EAD-B248-BFAD-D4B7D8DDFC7D}">
      <dgm:prSet phldrT="[Text]"/>
      <dgm:spPr/>
      <dgm:t>
        <a:bodyPr/>
        <a:lstStyle/>
        <a:p>
          <a:pPr algn="l"/>
          <a:r>
            <a:rPr lang="en-US">
              <a:latin typeface="DINPro"/>
              <a:cs typeface="DINPro"/>
            </a:rPr>
            <a:t>Services &amp; Delivery</a:t>
          </a:r>
        </a:p>
      </dgm:t>
    </dgm:pt>
    <dgm:pt modelId="{2CB53E3E-2684-154C-B6A9-8029E2A006FE}" type="parTrans" cxnId="{3B9A56E0-D734-8842-9552-1433959ABA0A}">
      <dgm:prSet/>
      <dgm:spPr/>
      <dgm:t>
        <a:bodyPr/>
        <a:lstStyle/>
        <a:p>
          <a:pPr algn="l"/>
          <a:endParaRPr lang="en-US">
            <a:latin typeface="DINPro"/>
            <a:cs typeface="DINPro"/>
          </a:endParaRPr>
        </a:p>
      </dgm:t>
    </dgm:pt>
    <dgm:pt modelId="{83DB7588-64DE-3B4C-81AB-CCFE86DCDB8A}" type="sibTrans" cxnId="{3B9A56E0-D734-8842-9552-1433959ABA0A}">
      <dgm:prSet/>
      <dgm:spPr/>
      <dgm:t>
        <a:bodyPr/>
        <a:lstStyle/>
        <a:p>
          <a:pPr algn="l"/>
          <a:endParaRPr lang="en-US">
            <a:latin typeface="DINPro"/>
            <a:cs typeface="DINPro"/>
          </a:endParaRPr>
        </a:p>
      </dgm:t>
    </dgm:pt>
    <dgm:pt modelId="{A53DCB35-880A-0F41-9B0D-C0B58BE559DC}" type="pres">
      <dgm:prSet presAssocID="{8282AB9E-6E0F-6146-ACB8-AEA98D7A4001}" presName="linearFlow" presStyleCnt="0">
        <dgm:presLayoutVars>
          <dgm:dir/>
          <dgm:resizeHandles val="exact"/>
        </dgm:presLayoutVars>
      </dgm:prSet>
      <dgm:spPr/>
    </dgm:pt>
    <dgm:pt modelId="{00759362-4C06-EC49-9BB3-624789D93D6A}" type="pres">
      <dgm:prSet presAssocID="{8EEB7BE4-AF8F-D844-8B59-8CBF7DF6FDD4}" presName="composite" presStyleCnt="0"/>
      <dgm:spPr/>
    </dgm:pt>
    <dgm:pt modelId="{87F17ED5-3848-2F41-9894-B1D3E3323FCE}" type="pres">
      <dgm:prSet presAssocID="{8EEB7BE4-AF8F-D844-8B59-8CBF7DF6FDD4}" presName="imgShp" presStyleLbl="fgImgPlace1" presStyleIdx="0" presStyleCnt="3"/>
      <dgm:spPr>
        <a:blipFill>
          <a:blip xmlns:r="http://schemas.openxmlformats.org/officeDocument/2006/relationships" r:embed="rId1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16ABE17-9CA2-E843-86B0-EA648C6BBBD9}" type="pres">
      <dgm:prSet presAssocID="{8EEB7BE4-AF8F-D844-8B59-8CBF7DF6FDD4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28C44A-D3C8-8F40-A58A-C45647A2598B}" type="pres">
      <dgm:prSet presAssocID="{791070C4-E4DC-BB43-A7D9-3FA9589F303C}" presName="spacing" presStyleCnt="0"/>
      <dgm:spPr/>
    </dgm:pt>
    <dgm:pt modelId="{C30FB8BC-2C49-D44A-A9EE-C5A239453996}" type="pres">
      <dgm:prSet presAssocID="{17F51EEC-1475-EF46-B7C3-702815A51C42}" presName="composite" presStyleCnt="0"/>
      <dgm:spPr/>
    </dgm:pt>
    <dgm:pt modelId="{EA538953-8801-8E43-B5D0-AAD042982164}" type="pres">
      <dgm:prSet presAssocID="{17F51EEC-1475-EF46-B7C3-702815A51C42}" presName="imgShp" presStyleLbl="fgImgPlace1" presStyleIdx="1" presStyleCnt="3"/>
      <dgm:spPr>
        <a:blipFill>
          <a:blip xmlns:r="http://schemas.openxmlformats.org/officeDocument/2006/relationships"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65F27FA-45D3-944D-AF39-195FBCF1C54B}" type="pres">
      <dgm:prSet presAssocID="{17F51EEC-1475-EF46-B7C3-702815A51C42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D09BB1-1AC9-0341-B5E1-F15CF6093E10}" type="pres">
      <dgm:prSet presAssocID="{3939D18F-C33D-124B-8B76-0D28F585D598}" presName="spacing" presStyleCnt="0"/>
      <dgm:spPr/>
    </dgm:pt>
    <dgm:pt modelId="{88537F52-1B08-0246-AC74-EE323E05D9FE}" type="pres">
      <dgm:prSet presAssocID="{9FA42AE9-3EAD-B248-BFAD-D4B7D8DDFC7D}" presName="composite" presStyleCnt="0"/>
      <dgm:spPr/>
    </dgm:pt>
    <dgm:pt modelId="{1C5DEBB0-0662-5A4A-A934-D79F278C98D9}" type="pres">
      <dgm:prSet presAssocID="{9FA42AE9-3EAD-B248-BFAD-D4B7D8DDFC7D}" presName="imgShp" presStyleLbl="fgImgPlace1" presStyleIdx="2" presStyleCnt="3"/>
      <dgm:spPr>
        <a:blipFill>
          <a:blip xmlns:r="http://schemas.openxmlformats.org/officeDocument/2006/relationships"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FB56851-A8B1-2945-9306-36309A5DA175}" type="pres">
      <dgm:prSet presAssocID="{9FA42AE9-3EAD-B248-BFAD-D4B7D8DDFC7D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9A0285-F929-004A-8277-D53811155650}" type="presOf" srcId="{8282AB9E-6E0F-6146-ACB8-AEA98D7A4001}" destId="{A53DCB35-880A-0F41-9B0D-C0B58BE559DC}" srcOrd="0" destOrd="0" presId="urn:microsoft.com/office/officeart/2005/8/layout/vList3"/>
    <dgm:cxn modelId="{1B23E10E-B658-B940-98B8-80E0C08015EF}" type="presOf" srcId="{17F51EEC-1475-EF46-B7C3-702815A51C42}" destId="{565F27FA-45D3-944D-AF39-195FBCF1C54B}" srcOrd="0" destOrd="0" presId="urn:microsoft.com/office/officeart/2005/8/layout/vList3"/>
    <dgm:cxn modelId="{AA25A0A9-FCA7-FB45-A542-1E5EDDF491ED}" type="presOf" srcId="{9FA42AE9-3EAD-B248-BFAD-D4B7D8DDFC7D}" destId="{7FB56851-A8B1-2945-9306-36309A5DA175}" srcOrd="0" destOrd="0" presId="urn:microsoft.com/office/officeart/2005/8/layout/vList3"/>
    <dgm:cxn modelId="{101D30D3-2C05-AA48-BB6E-9FC008736227}" type="presOf" srcId="{8EEB7BE4-AF8F-D844-8B59-8CBF7DF6FDD4}" destId="{216ABE17-9CA2-E843-86B0-EA648C6BBBD9}" srcOrd="0" destOrd="0" presId="urn:microsoft.com/office/officeart/2005/8/layout/vList3"/>
    <dgm:cxn modelId="{80F74CFE-9CDA-6A40-B9A7-9FD795DC1AB6}" srcId="{8282AB9E-6E0F-6146-ACB8-AEA98D7A4001}" destId="{8EEB7BE4-AF8F-D844-8B59-8CBF7DF6FDD4}" srcOrd="0" destOrd="0" parTransId="{E68E0C6D-963D-7E48-9E7D-7BE13CA32DE4}" sibTransId="{791070C4-E4DC-BB43-A7D9-3FA9589F303C}"/>
    <dgm:cxn modelId="{3B9A56E0-D734-8842-9552-1433959ABA0A}" srcId="{8282AB9E-6E0F-6146-ACB8-AEA98D7A4001}" destId="{9FA42AE9-3EAD-B248-BFAD-D4B7D8DDFC7D}" srcOrd="2" destOrd="0" parTransId="{2CB53E3E-2684-154C-B6A9-8029E2A006FE}" sibTransId="{83DB7588-64DE-3B4C-81AB-CCFE86DCDB8A}"/>
    <dgm:cxn modelId="{9097785E-04EA-9844-9EA5-D56A4FEDB80B}" srcId="{8282AB9E-6E0F-6146-ACB8-AEA98D7A4001}" destId="{17F51EEC-1475-EF46-B7C3-702815A51C42}" srcOrd="1" destOrd="0" parTransId="{4A91BD2E-BB35-3843-9BA9-91CA4C877661}" sibTransId="{3939D18F-C33D-124B-8B76-0D28F585D598}"/>
    <dgm:cxn modelId="{DC289955-00CE-3B4D-AFF5-323F30F8A93D}" type="presParOf" srcId="{A53DCB35-880A-0F41-9B0D-C0B58BE559DC}" destId="{00759362-4C06-EC49-9BB3-624789D93D6A}" srcOrd="0" destOrd="0" presId="urn:microsoft.com/office/officeart/2005/8/layout/vList3"/>
    <dgm:cxn modelId="{80C07C25-1A42-5E4C-948C-16AF3A9DC7BD}" type="presParOf" srcId="{00759362-4C06-EC49-9BB3-624789D93D6A}" destId="{87F17ED5-3848-2F41-9894-B1D3E3323FCE}" srcOrd="0" destOrd="0" presId="urn:microsoft.com/office/officeart/2005/8/layout/vList3"/>
    <dgm:cxn modelId="{62DEF952-954B-7043-BF1D-FB9A4E5724EE}" type="presParOf" srcId="{00759362-4C06-EC49-9BB3-624789D93D6A}" destId="{216ABE17-9CA2-E843-86B0-EA648C6BBBD9}" srcOrd="1" destOrd="0" presId="urn:microsoft.com/office/officeart/2005/8/layout/vList3"/>
    <dgm:cxn modelId="{151608D4-18AE-E24B-8D90-2150D7AEDFD8}" type="presParOf" srcId="{A53DCB35-880A-0F41-9B0D-C0B58BE559DC}" destId="{8128C44A-D3C8-8F40-A58A-C45647A2598B}" srcOrd="1" destOrd="0" presId="urn:microsoft.com/office/officeart/2005/8/layout/vList3"/>
    <dgm:cxn modelId="{A1454917-99E0-6B4B-B96A-29C367315C68}" type="presParOf" srcId="{A53DCB35-880A-0F41-9B0D-C0B58BE559DC}" destId="{C30FB8BC-2C49-D44A-A9EE-C5A239453996}" srcOrd="2" destOrd="0" presId="urn:microsoft.com/office/officeart/2005/8/layout/vList3"/>
    <dgm:cxn modelId="{A28D8812-924C-3140-AD4D-5EBE5E526F2E}" type="presParOf" srcId="{C30FB8BC-2C49-D44A-A9EE-C5A239453996}" destId="{EA538953-8801-8E43-B5D0-AAD042982164}" srcOrd="0" destOrd="0" presId="urn:microsoft.com/office/officeart/2005/8/layout/vList3"/>
    <dgm:cxn modelId="{0BDEDEB7-1451-364E-8BAF-8FA9F2462AF2}" type="presParOf" srcId="{C30FB8BC-2C49-D44A-A9EE-C5A239453996}" destId="{565F27FA-45D3-944D-AF39-195FBCF1C54B}" srcOrd="1" destOrd="0" presId="urn:microsoft.com/office/officeart/2005/8/layout/vList3"/>
    <dgm:cxn modelId="{5B56CBF4-AD12-0D4C-AD57-40E52EF43FED}" type="presParOf" srcId="{A53DCB35-880A-0F41-9B0D-C0B58BE559DC}" destId="{EAD09BB1-1AC9-0341-B5E1-F15CF6093E10}" srcOrd="3" destOrd="0" presId="urn:microsoft.com/office/officeart/2005/8/layout/vList3"/>
    <dgm:cxn modelId="{3961371E-3DB7-F64B-A0D6-881A1DBC4237}" type="presParOf" srcId="{A53DCB35-880A-0F41-9B0D-C0B58BE559DC}" destId="{88537F52-1B08-0246-AC74-EE323E05D9FE}" srcOrd="4" destOrd="0" presId="urn:microsoft.com/office/officeart/2005/8/layout/vList3"/>
    <dgm:cxn modelId="{40547B35-E9DE-4442-BF3F-0BB144DC0F81}" type="presParOf" srcId="{88537F52-1B08-0246-AC74-EE323E05D9FE}" destId="{1C5DEBB0-0662-5A4A-A934-D79F278C98D9}" srcOrd="0" destOrd="0" presId="urn:microsoft.com/office/officeart/2005/8/layout/vList3"/>
    <dgm:cxn modelId="{4DC8F9F8-0481-8B48-B93E-05E5EADA114B}" type="presParOf" srcId="{88537F52-1B08-0246-AC74-EE323E05D9FE}" destId="{7FB56851-A8B1-2945-9306-36309A5DA17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DINPro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8B32E-7563-2348-BCF2-C8C5D9FB9229}" type="datetimeFigureOut">
              <a:rPr lang="en-US">
                <a:latin typeface="DINPro"/>
              </a:rPr>
              <a:t>11/19/2015</a:t>
            </a:fld>
            <a:endParaRPr lang="en-US">
              <a:latin typeface="DINPro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DINPro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D6D4A-81C6-1446-B2CA-51F576D07F05}" type="slidenum">
              <a:rPr lang="en-US">
                <a:latin typeface="DINPro"/>
              </a:rPr>
              <a:t>‹#›</a:t>
            </a:fld>
            <a:endParaRPr lang="en-US">
              <a:latin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18985722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INPro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INPro"/>
              </a:defRPr>
            </a:lvl1pPr>
          </a:lstStyle>
          <a:p>
            <a:fld id="{1329D94D-579A-654C-8BE5-CF0A20C800A7}" type="datetimeFigureOut">
              <a:rPr lang="en-US"/>
              <a:pPr/>
              <a:t>11/19/2015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INPro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INPro"/>
              </a:defRPr>
            </a:lvl1pPr>
          </a:lstStyle>
          <a:p>
            <a:fld id="{113E43EC-1757-E04F-9586-FD4B79E223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9084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DINPro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DINPro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DINPro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DINPro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DINPro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9" y="576459"/>
            <a:ext cx="8695307" cy="4937200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404040"/>
                </a:solidFill>
                <a:latin typeface="DINPro"/>
              </a:defRPr>
            </a:lvl1pPr>
            <a:lvl2pPr>
              <a:defRPr>
                <a:solidFill>
                  <a:srgbClr val="404040"/>
                </a:solidFill>
                <a:latin typeface="DINPro"/>
              </a:defRPr>
            </a:lvl2pPr>
            <a:lvl3pPr>
              <a:defRPr>
                <a:solidFill>
                  <a:srgbClr val="404040"/>
                </a:solidFill>
                <a:latin typeface="DINPro"/>
              </a:defRPr>
            </a:lvl3pPr>
            <a:lvl4pPr>
              <a:defRPr>
                <a:solidFill>
                  <a:srgbClr val="404040"/>
                </a:solidFill>
                <a:latin typeface="DINPro"/>
              </a:defRPr>
            </a:lvl4pPr>
            <a:lvl5pPr>
              <a:defRPr>
                <a:solidFill>
                  <a:srgbClr val="404040"/>
                </a:solidFill>
                <a:latin typeface="DINPro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pic>
        <p:nvPicPr>
          <p:cNvPr id="7" name="Picture 6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646" y="122953"/>
            <a:ext cx="1462198" cy="250828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0" y="83354"/>
            <a:ext cx="309769" cy="322283"/>
          </a:xfrm>
          <a:prstGeom prst="rect">
            <a:avLst/>
          </a:prstGeom>
          <a:solidFill>
            <a:srgbClr val="2D92D0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spc="-300">
              <a:solidFill>
                <a:schemeClr val="bg1"/>
              </a:solidFill>
              <a:latin typeface="DINPro"/>
            </a:endParaRPr>
          </a:p>
        </p:txBody>
      </p:sp>
      <p:sp>
        <p:nvSpPr>
          <p:cNvPr id="19" name="Title 10"/>
          <p:cNvSpPr>
            <a:spLocks noGrp="1"/>
          </p:cNvSpPr>
          <p:nvPr>
            <p:ph type="title"/>
          </p:nvPr>
        </p:nvSpPr>
        <p:spPr>
          <a:xfrm>
            <a:off x="340747" y="83354"/>
            <a:ext cx="7039505" cy="322283"/>
          </a:xfrm>
          <a:prstGeom prst="rect">
            <a:avLst/>
          </a:prstGeom>
          <a:solidFill>
            <a:srgbClr val="3979B8"/>
          </a:solidFill>
          <a:effectLst/>
        </p:spPr>
        <p:txBody>
          <a:bodyPr lIns="108000" tIns="0" bIns="21600" anchor="ctr" anchorCtr="0">
            <a:normAutofit/>
          </a:bodyPr>
          <a:lstStyle>
            <a:lvl1pPr>
              <a:defRPr sz="1800" b="1">
                <a:solidFill>
                  <a:srgbClr val="FFFFFF"/>
                </a:solidFill>
                <a:latin typeface="DINPro"/>
              </a:defRPr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74612"/>
            <a:ext cx="309769" cy="3222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46E0FC-42B8-BD4E-A010-4C2A63609368}" type="slidenum">
              <a:rPr lang="en-US" sz="1050" spc="-300">
                <a:solidFill>
                  <a:schemeClr val="bg1"/>
                </a:solidFill>
                <a:latin typeface="DINPro"/>
              </a:rPr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spc="-300">
              <a:solidFill>
                <a:schemeClr val="bg1"/>
              </a:solidFill>
              <a:latin typeface="DINPro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ith Sub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769" y="906037"/>
            <a:ext cx="8710795" cy="4607621"/>
          </a:xfrm>
          <a:prstGeom prst="rect">
            <a:avLst/>
          </a:prstGeom>
        </p:spPr>
        <p:txBody>
          <a:bodyPr numCol="1"/>
          <a:lstStyle>
            <a:lvl1pPr>
              <a:defRPr b="0">
                <a:solidFill>
                  <a:srgbClr val="404040"/>
                </a:solidFill>
                <a:latin typeface="DINPro"/>
              </a:defRPr>
            </a:lvl1pPr>
            <a:lvl2pPr>
              <a:defRPr>
                <a:solidFill>
                  <a:srgbClr val="404040"/>
                </a:solidFill>
                <a:latin typeface="DINPro"/>
              </a:defRPr>
            </a:lvl2pPr>
            <a:lvl3pPr>
              <a:defRPr>
                <a:solidFill>
                  <a:srgbClr val="404040"/>
                </a:solidFill>
                <a:latin typeface="DINPro"/>
              </a:defRPr>
            </a:lvl3pPr>
            <a:lvl4pPr>
              <a:defRPr>
                <a:solidFill>
                  <a:srgbClr val="404040"/>
                </a:solidFill>
                <a:latin typeface="DINPro"/>
              </a:defRPr>
            </a:lvl4pPr>
            <a:lvl5pPr>
              <a:defRPr>
                <a:solidFill>
                  <a:srgbClr val="404040"/>
                </a:solidFill>
                <a:latin typeface="DINPro"/>
              </a:defRPr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40747" y="83354"/>
            <a:ext cx="7039505" cy="322283"/>
          </a:xfrm>
          <a:prstGeom prst="rect">
            <a:avLst/>
          </a:prstGeom>
          <a:solidFill>
            <a:srgbClr val="3979B8"/>
          </a:solidFill>
          <a:effectLst/>
        </p:spPr>
        <p:txBody>
          <a:bodyPr lIns="108000" tIns="0" bIns="21600" anchor="ctr" anchorCtr="0">
            <a:normAutofit/>
          </a:bodyPr>
          <a:lstStyle>
            <a:lvl1pPr>
              <a:defRPr sz="1800" b="1">
                <a:solidFill>
                  <a:srgbClr val="FFFFFF"/>
                </a:solidFill>
                <a:latin typeface="DINPro"/>
              </a:defRPr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41313" y="397612"/>
            <a:ext cx="5637212" cy="290551"/>
          </a:xfrm>
          <a:prstGeom prst="rect">
            <a:avLst/>
          </a:prstGeom>
        </p:spPr>
        <p:txBody>
          <a:bodyPr vert="horz"/>
          <a:lstStyle>
            <a:lvl1pPr>
              <a:defRPr sz="1700" b="0" i="0">
                <a:solidFill>
                  <a:srgbClr val="3979B8"/>
                </a:solidFill>
                <a:latin typeface="DINPro-Medium"/>
                <a:cs typeface="DINPro-Medium"/>
              </a:defRPr>
            </a:lvl1pPr>
          </a:lstStyle>
          <a:p>
            <a:pPr lvl="0"/>
            <a:r>
              <a:rPr lang="x-none"/>
              <a:t>Click to edit Master text styles</a:t>
            </a:r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49057" y="406400"/>
            <a:ext cx="0" cy="309607"/>
          </a:xfrm>
          <a:prstGeom prst="line">
            <a:avLst/>
          </a:prstGeom>
          <a:ln>
            <a:solidFill>
              <a:srgbClr val="4F81BD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340747" y="716007"/>
            <a:ext cx="7039505" cy="0"/>
          </a:xfrm>
          <a:prstGeom prst="line">
            <a:avLst/>
          </a:prstGeom>
          <a:ln>
            <a:solidFill>
              <a:srgbClr val="4F81BD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0" y="83354"/>
            <a:ext cx="309769" cy="322283"/>
          </a:xfrm>
          <a:prstGeom prst="rect">
            <a:avLst/>
          </a:prstGeom>
          <a:solidFill>
            <a:srgbClr val="2D92D0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spc="-300">
              <a:solidFill>
                <a:schemeClr val="bg1"/>
              </a:solidFill>
              <a:latin typeface="DINPro"/>
            </a:endParaRPr>
          </a:p>
        </p:txBody>
      </p:sp>
      <p:pic>
        <p:nvPicPr>
          <p:cNvPr id="13" name="Picture 12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646" y="122953"/>
            <a:ext cx="1462198" cy="250828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0" y="74612"/>
            <a:ext cx="309769" cy="3222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46E0FC-42B8-BD4E-A010-4C2A63609368}" type="slidenum">
              <a:rPr lang="en-US" sz="1050" spc="-300">
                <a:solidFill>
                  <a:schemeClr val="bg1"/>
                </a:solidFill>
                <a:latin typeface="DINPro"/>
              </a:rPr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spc="-300">
              <a:solidFill>
                <a:schemeClr val="bg1"/>
              </a:solidFill>
              <a:latin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3162154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 userDrawn="1"/>
        </p:nvSpPr>
        <p:spPr>
          <a:xfrm>
            <a:off x="0" y="269875"/>
            <a:ext cx="5445125" cy="5445125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"/>
            </a:endParaRP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7219471" y="3964780"/>
            <a:ext cx="2472529" cy="2198688"/>
            <a:chOff x="5250657" y="2416968"/>
            <a:chExt cx="2472529" cy="2198688"/>
          </a:xfrm>
        </p:grpSpPr>
        <p:sp>
          <p:nvSpPr>
            <p:cNvPr id="6" name="Parallelogram 5"/>
            <p:cNvSpPr/>
            <p:nvPr userDrawn="1"/>
          </p:nvSpPr>
          <p:spPr>
            <a:xfrm>
              <a:off x="5250657" y="3198813"/>
              <a:ext cx="1032832" cy="1416843"/>
            </a:xfrm>
            <a:prstGeom prst="parallelogram">
              <a:avLst>
                <a:gd name="adj" fmla="val 53316"/>
              </a:avLst>
            </a:prstGeom>
            <a:solidFill>
              <a:srgbClr val="94D5E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DINPro"/>
              </a:endParaRPr>
            </a:p>
          </p:txBody>
        </p:sp>
        <p:sp>
          <p:nvSpPr>
            <p:cNvPr id="7" name="Parallelogram 6"/>
            <p:cNvSpPr/>
            <p:nvPr userDrawn="1"/>
          </p:nvSpPr>
          <p:spPr>
            <a:xfrm>
              <a:off x="5627684" y="2416968"/>
              <a:ext cx="2095502" cy="2198688"/>
            </a:xfrm>
            <a:prstGeom prst="parallelogram">
              <a:avLst>
                <a:gd name="adj" fmla="val 40151"/>
              </a:avLst>
            </a:prstGeom>
            <a:solidFill>
              <a:srgbClr val="35B2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DINPro"/>
              </a:endParaRPr>
            </a:p>
          </p:txBody>
        </p:sp>
        <p:sp>
          <p:nvSpPr>
            <p:cNvPr id="8" name="Parallelogram 7"/>
            <p:cNvSpPr/>
            <p:nvPr userDrawn="1"/>
          </p:nvSpPr>
          <p:spPr>
            <a:xfrm>
              <a:off x="6283489" y="3036094"/>
              <a:ext cx="1368574" cy="1579562"/>
            </a:xfrm>
            <a:prstGeom prst="parallelogram">
              <a:avLst>
                <a:gd name="adj" fmla="val 47702"/>
              </a:avLst>
            </a:prstGeom>
            <a:solidFill>
              <a:srgbClr val="2D92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DINPro"/>
              </a:endParaRPr>
            </a:p>
          </p:txBody>
        </p:sp>
        <p:sp>
          <p:nvSpPr>
            <p:cNvPr id="9" name="Parallelogram 8"/>
            <p:cNvSpPr/>
            <p:nvPr userDrawn="1"/>
          </p:nvSpPr>
          <p:spPr>
            <a:xfrm>
              <a:off x="5814197" y="2932906"/>
              <a:ext cx="750115" cy="1682749"/>
            </a:xfrm>
            <a:prstGeom prst="parallelogram">
              <a:avLst>
                <a:gd name="adj" fmla="val 8881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DINPro"/>
              </a:endParaRPr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0" y="83354"/>
            <a:ext cx="309769" cy="322283"/>
          </a:xfrm>
          <a:prstGeom prst="rect">
            <a:avLst/>
          </a:prstGeom>
          <a:solidFill>
            <a:srgbClr val="2D92D0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spc="-300">
              <a:solidFill>
                <a:schemeClr val="bg1"/>
              </a:solidFill>
              <a:latin typeface="DINPro"/>
            </a:endParaRPr>
          </a:p>
        </p:txBody>
      </p:sp>
      <p:pic>
        <p:nvPicPr>
          <p:cNvPr id="11" name="Picture 10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646" y="122953"/>
            <a:ext cx="1462198" cy="25082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0" y="74612"/>
            <a:ext cx="309769" cy="3222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46E0FC-42B8-BD4E-A010-4C2A63609368}" type="slidenum">
              <a:rPr lang="en-US" sz="1050" spc="-300">
                <a:solidFill>
                  <a:schemeClr val="bg1"/>
                </a:solidFill>
                <a:latin typeface="DINPro"/>
              </a:rPr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spc="-300">
              <a:solidFill>
                <a:schemeClr val="bg1"/>
              </a:solidFill>
              <a:latin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206132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Picture Sha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7007" y="832696"/>
            <a:ext cx="4517599" cy="4401989"/>
          </a:xfrm>
          <a:custGeom>
            <a:avLst/>
            <a:gdLst/>
            <a:ahLst/>
            <a:cxnLst/>
            <a:rect l="l" t="t" r="r" b="b"/>
            <a:pathLst>
              <a:path w="4517599" h="4401989">
                <a:moveTo>
                  <a:pt x="4494999" y="0"/>
                </a:moveTo>
                <a:lnTo>
                  <a:pt x="4517599" y="2119370"/>
                </a:lnTo>
                <a:lnTo>
                  <a:pt x="3464434" y="4401989"/>
                </a:lnTo>
                <a:lnTo>
                  <a:pt x="0" y="4401989"/>
                </a:lnTo>
                <a:lnTo>
                  <a:pt x="0" y="696387"/>
                </a:lnTo>
                <a:close/>
              </a:path>
            </a:pathLst>
          </a:custGeom>
        </p:spPr>
        <p:txBody>
          <a:bodyPr vert="horz"/>
          <a:lstStyle>
            <a:lvl1pPr>
              <a:defRPr>
                <a:latin typeface="DINPro"/>
              </a:defRPr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442967" y="897278"/>
            <a:ext cx="3091298" cy="3091302"/>
          </a:xfrm>
          <a:custGeom>
            <a:avLst/>
            <a:gdLst/>
            <a:ahLst/>
            <a:cxnLst/>
            <a:rect l="l" t="t" r="r" b="b"/>
            <a:pathLst>
              <a:path w="3091298" h="3091302">
                <a:moveTo>
                  <a:pt x="1545649" y="0"/>
                </a:moveTo>
                <a:cubicBezTo>
                  <a:pt x="2399287" y="0"/>
                  <a:pt x="3091298" y="692012"/>
                  <a:pt x="3091298" y="1545651"/>
                </a:cubicBezTo>
                <a:cubicBezTo>
                  <a:pt x="3091298" y="2399290"/>
                  <a:pt x="2399287" y="3091302"/>
                  <a:pt x="1545649" y="3091302"/>
                </a:cubicBezTo>
                <a:cubicBezTo>
                  <a:pt x="692011" y="3091302"/>
                  <a:pt x="0" y="2399290"/>
                  <a:pt x="0" y="1545651"/>
                </a:cubicBezTo>
                <a:cubicBezTo>
                  <a:pt x="0" y="692012"/>
                  <a:pt x="692011" y="0"/>
                  <a:pt x="1545649" y="0"/>
                </a:cubicBezTo>
                <a:close/>
              </a:path>
            </a:pathLst>
          </a:custGeom>
        </p:spPr>
        <p:txBody>
          <a:bodyPr vert="horz"/>
          <a:lstStyle>
            <a:lvl1pPr>
              <a:defRPr>
                <a:latin typeface="DINPro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7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0" y="83354"/>
            <a:ext cx="309769" cy="322283"/>
          </a:xfrm>
          <a:prstGeom prst="rect">
            <a:avLst/>
          </a:prstGeom>
          <a:solidFill>
            <a:srgbClr val="2D92D0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spc="-300">
              <a:solidFill>
                <a:schemeClr val="bg1"/>
              </a:solidFill>
              <a:latin typeface="DINPro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74612"/>
            <a:ext cx="309769" cy="3222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46E0FC-42B8-BD4E-A010-4C2A63609368}" type="slidenum">
              <a:rPr lang="en-US" sz="1050" spc="-300">
                <a:solidFill>
                  <a:schemeClr val="bg1"/>
                </a:solidFill>
                <a:latin typeface="DINPro"/>
              </a:rPr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spc="-300">
              <a:solidFill>
                <a:schemeClr val="bg1"/>
              </a:solidFill>
              <a:latin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524053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001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61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960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14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077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117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258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86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745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29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7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 defTabSz="685800"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25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microsoft.com/office/2007/relationships/hdphoto" Target="../media/hdphoto3.wdp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oleObject" Target="../embeddings/Microsoft_Excel_97-2003_Worksheet1.xls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0"/>
            <a:ext cx="2607972" cy="51435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614613" y="285751"/>
            <a:ext cx="0" cy="5143500"/>
          </a:xfrm>
          <a:prstGeom prst="line">
            <a:avLst/>
          </a:prstGeom>
          <a:ln w="25400">
            <a:solidFill>
              <a:srgbClr val="9129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/>
          <p:cNvSpPr txBox="1">
            <a:spLocks/>
          </p:cNvSpPr>
          <p:nvPr/>
        </p:nvSpPr>
        <p:spPr bwMode="auto">
          <a:xfrm>
            <a:off x="2960865" y="204349"/>
            <a:ext cx="6183135" cy="2150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defTabSz="685800"/>
            <a:r>
              <a:rPr lang="en-US" sz="2700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UN Office for Project Services </a:t>
            </a:r>
            <a:endParaRPr lang="bg-BG" sz="2700" dirty="0">
              <a:solidFill>
                <a:srgbClr val="9129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685800"/>
            <a:r>
              <a:rPr lang="en-US" sz="2700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Its Unique Experience in the World of Humanitarian Projects</a:t>
            </a:r>
          </a:p>
        </p:txBody>
      </p:sp>
      <p:sp>
        <p:nvSpPr>
          <p:cNvPr id="18" name="Subtitle 6"/>
          <p:cNvSpPr txBox="1">
            <a:spLocks/>
          </p:cNvSpPr>
          <p:nvPr/>
        </p:nvSpPr>
        <p:spPr bwMode="auto">
          <a:xfrm>
            <a:off x="2960865" y="4107656"/>
            <a:ext cx="480060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800">
              <a:defRPr/>
            </a:pPr>
            <a:r>
              <a:rPr lang="en-US" sz="1800" dirty="0">
                <a:solidFill>
                  <a:srgbClr val="A66C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Ricardo Vargas</a:t>
            </a:r>
          </a:p>
          <a:p>
            <a:pPr algn="l" defTabSz="685800">
              <a:defRPr/>
            </a:pPr>
            <a:r>
              <a:rPr lang="en-US" sz="1500" dirty="0">
                <a:solidFill>
                  <a:srgbClr val="A66C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Director, Infrastructure and Project Management, United Nations Office for Project Services</a:t>
            </a:r>
          </a:p>
          <a:p>
            <a:pPr defTabSz="685800">
              <a:defRPr/>
            </a:pPr>
            <a:endParaRPr lang="en-US" sz="2400" dirty="0">
              <a:solidFill>
                <a:sysClr val="windowText" lastClr="000000">
                  <a:tint val="75000"/>
                </a:sysClr>
              </a:solidFill>
            </a:endParaRPr>
          </a:p>
          <a:p>
            <a:pPr defTabSz="685800">
              <a:defRPr/>
            </a:pPr>
            <a:endParaRPr lang="en-US" sz="2400" dirty="0">
              <a:solidFill>
                <a:sysClr val="windowText" lastClr="000000">
                  <a:tint val="75000"/>
                </a:sysClr>
              </a:solidFill>
            </a:endParaRPr>
          </a:p>
        </p:txBody>
      </p:sp>
      <p:sp>
        <p:nvSpPr>
          <p:cNvPr id="19" name="Date Placeholder 3"/>
          <p:cNvSpPr txBox="1">
            <a:spLocks/>
          </p:cNvSpPr>
          <p:nvPr/>
        </p:nvSpPr>
        <p:spPr>
          <a:xfrm>
            <a:off x="7372350" y="4988719"/>
            <a:ext cx="16002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 defTabSz="685800">
              <a:defRPr/>
            </a:pPr>
            <a:r>
              <a:rPr lang="bg-BG" sz="900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900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November 201</a:t>
            </a:r>
            <a:r>
              <a:rPr lang="bg-BG" sz="900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900" dirty="0">
              <a:solidFill>
                <a:srgbClr val="9129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706" y="2628461"/>
            <a:ext cx="1411956" cy="141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1250428.jp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8" name="Text Placeholder 6"/>
          <p:cNvSpPr txBox="1">
            <a:spLocks/>
          </p:cNvSpPr>
          <p:nvPr/>
        </p:nvSpPr>
        <p:spPr bwMode="auto">
          <a:xfrm>
            <a:off x="7373796" y="0"/>
            <a:ext cx="1770204" cy="146187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Chagcharan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Afghanistan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chemeClr val="tx2">
                    <a:lumMod val="60000"/>
                    <a:lumOff val="40000"/>
                  </a:schemeClr>
                </a:solidFill>
                <a:latin typeface="DINPro"/>
                <a:cs typeface="DINPro"/>
              </a:rPr>
              <a:t>2009</a:t>
            </a:r>
            <a:r>
              <a:rPr lang="en-US" sz="1800" kern="0">
                <a:solidFill>
                  <a:schemeClr val="tx2">
                    <a:lumMod val="60000"/>
                    <a:lumOff val="40000"/>
                  </a:schemeClr>
                </a:solidFill>
                <a:latin typeface="DINPro"/>
                <a:cs typeface="DINPro"/>
              </a:rPr>
              <a:t> 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800" kern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41617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971.r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3999" cy="5715000"/>
          </a:xfrm>
          <a:prstGeom prst="rect">
            <a:avLst/>
          </a:prstGeom>
        </p:spPr>
      </p:pic>
      <p:sp>
        <p:nvSpPr>
          <p:cNvPr id="8" name="Text Placeholder 6"/>
          <p:cNvSpPr txBox="1">
            <a:spLocks/>
          </p:cNvSpPr>
          <p:nvPr/>
        </p:nvSpPr>
        <p:spPr bwMode="auto">
          <a:xfrm>
            <a:off x="7373796" y="0"/>
            <a:ext cx="1770204" cy="146187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Chagcharan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Afghanistan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rgbClr val="FFFF00"/>
                </a:solidFill>
                <a:latin typeface="DINPro"/>
                <a:cs typeface="DINPro"/>
              </a:rPr>
              <a:t>2011</a:t>
            </a:r>
            <a:r>
              <a:rPr lang="en-US" sz="1800" kern="0">
                <a:solidFill>
                  <a:srgbClr val="FFFF00"/>
                </a:solidFill>
                <a:latin typeface="DINPro"/>
                <a:cs typeface="DINPro"/>
              </a:rPr>
              <a:t> 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800" kern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240513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1232" y="595844"/>
            <a:ext cx="1412064" cy="47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60" y="381000"/>
            <a:ext cx="422148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1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715000"/>
          </a:xfrm>
          <a:prstGeom prst="rect">
            <a:avLst/>
          </a:prstGeom>
        </p:spPr>
      </p:pic>
      <p:sp>
        <p:nvSpPr>
          <p:cNvPr id="8" name="Text Placeholder 6"/>
          <p:cNvSpPr txBox="1">
            <a:spLocks/>
          </p:cNvSpPr>
          <p:nvPr/>
        </p:nvSpPr>
        <p:spPr bwMode="auto">
          <a:xfrm>
            <a:off x="7149127" y="4573776"/>
            <a:ext cx="1994873" cy="1141224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kern="0">
                <a:solidFill>
                  <a:srgbClr val="FFFFFF"/>
                </a:solidFill>
                <a:latin typeface="DINPro"/>
                <a:cs typeface="DINPro"/>
              </a:rPr>
              <a:t>Engaging the Community</a:t>
            </a:r>
          </a:p>
        </p:txBody>
      </p:sp>
    </p:spTree>
    <p:extLst>
      <p:ext uri="{BB962C8B-B14F-4D97-AF65-F5344CB8AC3E}">
        <p14:creationId xmlns:p14="http://schemas.microsoft.com/office/powerpoint/2010/main" val="380215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6"/>
          <p:cNvSpPr txBox="1">
            <a:spLocks/>
          </p:cNvSpPr>
          <p:nvPr/>
        </p:nvSpPr>
        <p:spPr bwMode="auto">
          <a:xfrm>
            <a:off x="7373796" y="1"/>
            <a:ext cx="1770204" cy="1127902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Serbia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chemeClr val="tx2">
                    <a:lumMod val="60000"/>
                    <a:lumOff val="40000"/>
                  </a:schemeClr>
                </a:solidFill>
                <a:latin typeface="DINPro"/>
                <a:cs typeface="DINPro"/>
              </a:rPr>
              <a:t>Before</a:t>
            </a:r>
            <a:endParaRPr lang="en-US" sz="1800" kern="0">
              <a:solidFill>
                <a:schemeClr val="tx2">
                  <a:lumMod val="60000"/>
                  <a:lumOff val="40000"/>
                </a:schemeClr>
              </a:solidFill>
              <a:latin typeface="DINPro"/>
              <a:cs typeface="DINPro"/>
            </a:endParaRP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800" kern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182697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3999" cy="57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6"/>
          <p:cNvSpPr txBox="1">
            <a:spLocks/>
          </p:cNvSpPr>
          <p:nvPr/>
        </p:nvSpPr>
        <p:spPr bwMode="auto">
          <a:xfrm>
            <a:off x="7373796" y="1"/>
            <a:ext cx="1770204" cy="1127902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Serbia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rgbClr val="FFFF00"/>
                </a:solidFill>
                <a:latin typeface="DINPro"/>
                <a:cs typeface="DINPro"/>
              </a:rPr>
              <a:t>After</a:t>
            </a:r>
            <a:endParaRPr lang="en-US" sz="1800" kern="0">
              <a:solidFill>
                <a:srgbClr val="FFFF00"/>
              </a:solidFill>
              <a:latin typeface="DINPro"/>
              <a:cs typeface="DINPro"/>
            </a:endParaRP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800" kern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314283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1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095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" y="0"/>
            <a:ext cx="6067067" cy="1809066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/>
          <a:p>
            <a:pPr marL="182563" defTabSz="914400" eaLnBrk="0" fontAlgn="base" hangingPunct="0">
              <a:lnSpc>
                <a:spcPct val="110000"/>
              </a:lnSpc>
              <a:spcAft>
                <a:spcPct val="0"/>
              </a:spcAft>
              <a:buClr>
                <a:srgbClr val="007AC2"/>
              </a:buClr>
            </a:pPr>
            <a:endParaRPr lang="en-US" kern="0">
              <a:solidFill>
                <a:srgbClr val="FFFFFF"/>
              </a:solidFill>
              <a:latin typeface="DINPro"/>
              <a:cs typeface="DINPro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1232" y="239513"/>
            <a:ext cx="1412064" cy="47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7219471" y="3964780"/>
            <a:ext cx="2472529" cy="2198688"/>
            <a:chOff x="5250657" y="2416968"/>
            <a:chExt cx="2472529" cy="2198688"/>
          </a:xfrm>
        </p:grpSpPr>
        <p:sp>
          <p:nvSpPr>
            <p:cNvPr id="7" name="Parallelogram 6"/>
            <p:cNvSpPr/>
            <p:nvPr userDrawn="1"/>
          </p:nvSpPr>
          <p:spPr>
            <a:xfrm>
              <a:off x="5250657" y="3198813"/>
              <a:ext cx="1032832" cy="1416843"/>
            </a:xfrm>
            <a:prstGeom prst="parallelogram">
              <a:avLst>
                <a:gd name="adj" fmla="val 53316"/>
              </a:avLst>
            </a:prstGeom>
            <a:solidFill>
              <a:srgbClr val="94D5E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DINPro"/>
              </a:endParaRPr>
            </a:p>
          </p:txBody>
        </p:sp>
        <p:sp>
          <p:nvSpPr>
            <p:cNvPr id="8" name="Parallelogram 7"/>
            <p:cNvSpPr/>
            <p:nvPr userDrawn="1"/>
          </p:nvSpPr>
          <p:spPr>
            <a:xfrm>
              <a:off x="5627684" y="2416968"/>
              <a:ext cx="2095502" cy="2198688"/>
            </a:xfrm>
            <a:prstGeom prst="parallelogram">
              <a:avLst>
                <a:gd name="adj" fmla="val 40151"/>
              </a:avLst>
            </a:prstGeom>
            <a:solidFill>
              <a:srgbClr val="35B2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DINPro"/>
              </a:endParaRPr>
            </a:p>
          </p:txBody>
        </p:sp>
        <p:sp>
          <p:nvSpPr>
            <p:cNvPr id="9" name="Parallelogram 8"/>
            <p:cNvSpPr/>
            <p:nvPr userDrawn="1"/>
          </p:nvSpPr>
          <p:spPr>
            <a:xfrm>
              <a:off x="6283489" y="3036094"/>
              <a:ext cx="1368574" cy="1579562"/>
            </a:xfrm>
            <a:prstGeom prst="parallelogram">
              <a:avLst>
                <a:gd name="adj" fmla="val 47702"/>
              </a:avLst>
            </a:prstGeom>
            <a:solidFill>
              <a:srgbClr val="2D92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DINPro"/>
              </a:endParaRPr>
            </a:p>
          </p:txBody>
        </p:sp>
        <p:sp>
          <p:nvSpPr>
            <p:cNvPr id="10" name="Parallelogram 9"/>
            <p:cNvSpPr/>
            <p:nvPr userDrawn="1"/>
          </p:nvSpPr>
          <p:spPr>
            <a:xfrm>
              <a:off x="5814197" y="2932906"/>
              <a:ext cx="750115" cy="1682749"/>
            </a:xfrm>
            <a:prstGeom prst="parallelogram">
              <a:avLst>
                <a:gd name="adj" fmla="val 88812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DINPro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74357" y="-45685"/>
            <a:ext cx="104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rgbClr val="FFDB4C"/>
                </a:solidFill>
                <a:latin typeface="DINPro"/>
                <a:ea typeface="+mj-ea"/>
                <a:cs typeface="DINPro"/>
              </a:rPr>
              <a:t>30 </a:t>
            </a:r>
            <a:endParaRPr lang="en-US" sz="4400" dirty="0">
              <a:solidFill>
                <a:srgbClr val="FFDB4C"/>
              </a:solidFill>
              <a:latin typeface="DINPro"/>
              <a:cs typeface="DINPro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4975" y="411314"/>
            <a:ext cx="35239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FFDB4C"/>
                </a:solidFill>
                <a:latin typeface="DINPro"/>
                <a:ea typeface="+mj-ea"/>
                <a:cs typeface="DINPro"/>
              </a:rPr>
              <a:t>SCHOOLS and</a:t>
            </a:r>
            <a:endParaRPr lang="en-US" sz="2400">
              <a:solidFill>
                <a:srgbClr val="FFDB4C"/>
              </a:solidFill>
              <a:latin typeface="DINPro"/>
              <a:cs typeface="DINPro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07047" y="350839"/>
            <a:ext cx="2694166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DINPro"/>
                <a:ea typeface="+mj-ea"/>
                <a:cs typeface="DINPro"/>
              </a:rPr>
              <a:t>CONSTRUCTED OR REHABILITADED</a:t>
            </a:r>
            <a:endParaRPr lang="en-US" sz="2400" dirty="0">
              <a:solidFill>
                <a:schemeClr val="bg1"/>
              </a:solidFill>
              <a:latin typeface="DINPro"/>
              <a:cs typeface="DINPro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7917" y="721800"/>
            <a:ext cx="10405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rgbClr val="FFDB4C"/>
                </a:solidFill>
                <a:latin typeface="DINPro"/>
                <a:ea typeface="+mj-ea"/>
                <a:cs typeface="DINPro"/>
              </a:rPr>
              <a:t>01</a:t>
            </a:r>
            <a:endParaRPr lang="en-US" sz="4400" dirty="0">
              <a:solidFill>
                <a:srgbClr val="FFDB4C"/>
              </a:solidFill>
              <a:latin typeface="DINPro"/>
              <a:cs typeface="DINPro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05837" y="1187934"/>
            <a:ext cx="35239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DB4C"/>
                </a:solidFill>
                <a:latin typeface="DINPro"/>
                <a:ea typeface="+mj-ea"/>
                <a:cs typeface="DINPro"/>
              </a:rPr>
              <a:t>UNIVERSITY</a:t>
            </a:r>
            <a:endParaRPr lang="en-US" sz="2400" dirty="0">
              <a:solidFill>
                <a:srgbClr val="FFDB4C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109158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hoto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  <a:alpha val="95000"/>
                </a:schemeClr>
              </a:gs>
              <a:gs pos="54000">
                <a:schemeClr val="tx1">
                  <a:lumMod val="95000"/>
                  <a:lumOff val="5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7086271" y="0"/>
            <a:ext cx="2057729" cy="146187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Port au Prince</a:t>
            </a:r>
            <a:b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</a:b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Haiti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chemeClr val="tx2">
                    <a:lumMod val="60000"/>
                    <a:lumOff val="40000"/>
                  </a:schemeClr>
                </a:solidFill>
                <a:latin typeface="DINPro"/>
                <a:cs typeface="DINPro"/>
              </a:rPr>
              <a:t>2010</a:t>
            </a:r>
            <a:r>
              <a:rPr lang="en-US" sz="1800" kern="0">
                <a:solidFill>
                  <a:schemeClr val="tx2">
                    <a:lumMod val="60000"/>
                    <a:lumOff val="40000"/>
                  </a:schemeClr>
                </a:solidFill>
                <a:latin typeface="DINPro"/>
                <a:cs typeface="DINPro"/>
              </a:rPr>
              <a:t> 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800" kern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76771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8651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  <a:alpha val="88000"/>
                </a:schemeClr>
              </a:gs>
              <a:gs pos="54000">
                <a:schemeClr val="tx1">
                  <a:lumMod val="95000"/>
                  <a:lumOff val="5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7070093" y="0"/>
            <a:ext cx="2073907" cy="146187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Port au Prince</a:t>
            </a:r>
            <a:b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</a:b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Haiti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rgbClr val="FFFF00"/>
                </a:solidFill>
                <a:latin typeface="DINPro"/>
                <a:cs typeface="DINPro"/>
              </a:rPr>
              <a:t>2013</a:t>
            </a:r>
            <a:r>
              <a:rPr lang="en-US" sz="1800" kern="0">
                <a:solidFill>
                  <a:srgbClr val="FFFF00"/>
                </a:solidFill>
                <a:latin typeface="DINPro"/>
                <a:cs typeface="DINPro"/>
              </a:rPr>
              <a:t> 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800" kern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229498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1232" y="595844"/>
            <a:ext cx="1412064" cy="47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370" y="1150620"/>
            <a:ext cx="4747260" cy="341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2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G_8558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3999" cy="5715000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0" y="4275127"/>
            <a:ext cx="2006159" cy="146187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Port au Prince</a:t>
            </a:r>
            <a:b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</a:b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Haiti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rgbClr val="FFFF00"/>
                </a:solidFill>
                <a:latin typeface="DINPro"/>
                <a:cs typeface="DINPro"/>
              </a:rPr>
              <a:t>2013</a:t>
            </a:r>
            <a:r>
              <a:rPr lang="en-US" sz="1800" kern="0">
                <a:solidFill>
                  <a:srgbClr val="FFFF00"/>
                </a:solidFill>
                <a:latin typeface="DINPro"/>
                <a:cs typeface="DINPro"/>
              </a:rPr>
              <a:t> 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800" kern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14718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1232" y="595844"/>
            <a:ext cx="1412064" cy="47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24" y="1351280"/>
            <a:ext cx="6640966" cy="275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7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unops?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81192" y="2750327"/>
            <a:ext cx="8386098" cy="1501223"/>
            <a:chOff x="245239" y="2620283"/>
            <a:chExt cx="8749862" cy="1566342"/>
          </a:xfrm>
        </p:grpSpPr>
        <p:sp>
          <p:nvSpPr>
            <p:cNvPr id="4" name="Freeform 3"/>
            <p:cNvSpPr/>
            <p:nvPr/>
          </p:nvSpPr>
          <p:spPr>
            <a:xfrm>
              <a:off x="456193" y="3144817"/>
              <a:ext cx="2598186" cy="829873"/>
            </a:xfrm>
            <a:custGeom>
              <a:avLst/>
              <a:gdLst>
                <a:gd name="connsiteX0" fmla="*/ 0 w 2902148"/>
                <a:gd name="connsiteY0" fmla="*/ 0 h 1741289"/>
                <a:gd name="connsiteX1" fmla="*/ 2902148 w 2902148"/>
                <a:gd name="connsiteY1" fmla="*/ 0 h 1741289"/>
                <a:gd name="connsiteX2" fmla="*/ 2902148 w 2902148"/>
                <a:gd name="connsiteY2" fmla="*/ 1741289 h 1741289"/>
                <a:gd name="connsiteX3" fmla="*/ 0 w 2902148"/>
                <a:gd name="connsiteY3" fmla="*/ 1741289 h 1741289"/>
                <a:gd name="connsiteX4" fmla="*/ 0 w 2902148"/>
                <a:gd name="connsiteY4" fmla="*/ 0 h 174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148" h="1741289">
                  <a:moveTo>
                    <a:pt x="0" y="0"/>
                  </a:moveTo>
                  <a:lnTo>
                    <a:pt x="2902148" y="0"/>
                  </a:lnTo>
                  <a:lnTo>
                    <a:pt x="2902148" y="1741289"/>
                  </a:lnTo>
                  <a:lnTo>
                    <a:pt x="0" y="1741289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>
                  <a:latin typeface="DINPro-Medium"/>
                  <a:cs typeface="DINPro-Medium"/>
                </a:rPr>
                <a:t>INFRASTRUCTURE</a:t>
              </a:r>
            </a:p>
          </p:txBody>
        </p:sp>
        <p:sp>
          <p:nvSpPr>
            <p:cNvPr id="5" name="Freeform 4"/>
            <p:cNvSpPr/>
            <p:nvPr/>
          </p:nvSpPr>
          <p:spPr>
            <a:xfrm>
              <a:off x="3308314" y="3144817"/>
              <a:ext cx="2598186" cy="829873"/>
            </a:xfrm>
            <a:custGeom>
              <a:avLst/>
              <a:gdLst>
                <a:gd name="connsiteX0" fmla="*/ 0 w 2902148"/>
                <a:gd name="connsiteY0" fmla="*/ 0 h 1741289"/>
                <a:gd name="connsiteX1" fmla="*/ 2902148 w 2902148"/>
                <a:gd name="connsiteY1" fmla="*/ 0 h 1741289"/>
                <a:gd name="connsiteX2" fmla="*/ 2902148 w 2902148"/>
                <a:gd name="connsiteY2" fmla="*/ 1741289 h 1741289"/>
                <a:gd name="connsiteX3" fmla="*/ 0 w 2902148"/>
                <a:gd name="connsiteY3" fmla="*/ 1741289 h 1741289"/>
                <a:gd name="connsiteX4" fmla="*/ 0 w 2902148"/>
                <a:gd name="connsiteY4" fmla="*/ 0 h 174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148" h="1741289">
                  <a:moveTo>
                    <a:pt x="0" y="0"/>
                  </a:moveTo>
                  <a:lnTo>
                    <a:pt x="2902148" y="0"/>
                  </a:lnTo>
                  <a:lnTo>
                    <a:pt x="2902148" y="1741289"/>
                  </a:lnTo>
                  <a:lnTo>
                    <a:pt x="0" y="17412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>
                  <a:latin typeface="DINPro-Medium"/>
                  <a:cs typeface="DINPro-Medium"/>
                </a:rPr>
                <a:t>PROCUREMENT</a:t>
              </a:r>
            </a:p>
          </p:txBody>
        </p:sp>
        <p:sp>
          <p:nvSpPr>
            <p:cNvPr id="6" name="Freeform 5"/>
            <p:cNvSpPr/>
            <p:nvPr/>
          </p:nvSpPr>
          <p:spPr>
            <a:xfrm>
              <a:off x="6160435" y="3144817"/>
              <a:ext cx="2598186" cy="829873"/>
            </a:xfrm>
            <a:custGeom>
              <a:avLst/>
              <a:gdLst>
                <a:gd name="connsiteX0" fmla="*/ 0 w 2902148"/>
                <a:gd name="connsiteY0" fmla="*/ 0 h 1741289"/>
                <a:gd name="connsiteX1" fmla="*/ 2902148 w 2902148"/>
                <a:gd name="connsiteY1" fmla="*/ 0 h 1741289"/>
                <a:gd name="connsiteX2" fmla="*/ 2902148 w 2902148"/>
                <a:gd name="connsiteY2" fmla="*/ 1741289 h 1741289"/>
                <a:gd name="connsiteX3" fmla="*/ 0 w 2902148"/>
                <a:gd name="connsiteY3" fmla="*/ 1741289 h 1741289"/>
                <a:gd name="connsiteX4" fmla="*/ 0 w 2902148"/>
                <a:gd name="connsiteY4" fmla="*/ 0 h 174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148" h="1741289">
                  <a:moveTo>
                    <a:pt x="0" y="0"/>
                  </a:moveTo>
                  <a:lnTo>
                    <a:pt x="2902148" y="0"/>
                  </a:lnTo>
                  <a:lnTo>
                    <a:pt x="2902148" y="1741289"/>
                  </a:lnTo>
                  <a:lnTo>
                    <a:pt x="0" y="1741289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>
                  <a:latin typeface="DINPro-Medium"/>
                  <a:cs typeface="DINPro-Medium"/>
                </a:rPr>
                <a:t>PROJECT MANAGEMENT</a:t>
              </a:r>
            </a:p>
          </p:txBody>
        </p:sp>
        <p:sp>
          <p:nvSpPr>
            <p:cNvPr id="7" name="Frame 6"/>
            <p:cNvSpPr/>
            <p:nvPr/>
          </p:nvSpPr>
          <p:spPr>
            <a:xfrm>
              <a:off x="245239" y="2934141"/>
              <a:ext cx="8749862" cy="1252484"/>
            </a:xfrm>
            <a:prstGeom prst="frame">
              <a:avLst>
                <a:gd name="adj1" fmla="val 2720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7C6FB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rgbClr val="7C6FB1"/>
                </a:solidFill>
                <a:latin typeface="DINPro-Medium"/>
                <a:cs typeface="DINPro-Medium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56909" y="2620283"/>
              <a:ext cx="2367573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36000" rIns="36000">
              <a:spAutoFit/>
            </a:bodyPr>
            <a:lstStyle/>
            <a:p>
              <a:pPr algn="ctr"/>
              <a:r>
                <a:rPr lang="en-US" sz="2400">
                  <a:solidFill>
                    <a:schemeClr val="tx2">
                      <a:lumMod val="60000"/>
                      <a:lumOff val="40000"/>
                    </a:schemeClr>
                  </a:solidFill>
                  <a:latin typeface="DINPro-Medium"/>
                  <a:cs typeface="DINPro-Medium"/>
                </a:rPr>
                <a:t>SUSTAINABLE</a:t>
              </a:r>
            </a:p>
          </p:txBody>
        </p:sp>
      </p:grpSp>
      <p:sp>
        <p:nvSpPr>
          <p:cNvPr id="9" name="Content Placeholder 3"/>
          <p:cNvSpPr>
            <a:spLocks noGrp="1"/>
          </p:cNvSpPr>
          <p:nvPr>
            <p:ph idx="1"/>
          </p:nvPr>
        </p:nvSpPr>
        <p:spPr>
          <a:xfrm>
            <a:off x="340747" y="1197197"/>
            <a:ext cx="7991284" cy="1302357"/>
          </a:xfrm>
        </p:spPr>
        <p:txBody>
          <a:bodyPr numCol="1"/>
          <a:lstStyle/>
          <a:p>
            <a:pPr lvl="0"/>
            <a:r>
              <a:rPr lang="en-US" sz="2800" b="1">
                <a:solidFill>
                  <a:srgbClr val="3979B8"/>
                </a:solidFill>
              </a:rPr>
              <a:t>Operational arm of the United Nations</a:t>
            </a:r>
          </a:p>
          <a:p>
            <a:pPr marL="0" lvl="1" indent="0">
              <a:buNone/>
            </a:pPr>
            <a:r>
              <a:rPr lang="en-US" sz="2400"/>
              <a:t>Support sister UN Agencies, Governments, NGOs in three main areas</a:t>
            </a:r>
          </a:p>
        </p:txBody>
      </p:sp>
    </p:spTree>
    <p:extLst>
      <p:ext uri="{BB962C8B-B14F-4D97-AF65-F5344CB8AC3E}">
        <p14:creationId xmlns:p14="http://schemas.microsoft.com/office/powerpoint/2010/main" val="272129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RESULTS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" y="645057"/>
            <a:ext cx="1121333" cy="135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902" y="4023780"/>
            <a:ext cx="1237333" cy="133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40" y="2302806"/>
            <a:ext cx="1129066" cy="135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36" y="715394"/>
            <a:ext cx="1229600" cy="129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237" y="692196"/>
            <a:ext cx="1175466" cy="131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786" y="2343925"/>
            <a:ext cx="1129066" cy="144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980" y="4046553"/>
            <a:ext cx="1221866" cy="149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66" y="2431910"/>
            <a:ext cx="920266" cy="1214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805" y="4200893"/>
            <a:ext cx="1098133" cy="116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99" y="2325542"/>
            <a:ext cx="1229600" cy="145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06" y="4022006"/>
            <a:ext cx="1252800" cy="143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018" y="577920"/>
            <a:ext cx="1237333" cy="1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8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1232" y="595844"/>
            <a:ext cx="1412064" cy="47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73051" y="1633900"/>
            <a:ext cx="221937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>
                <a:solidFill>
                  <a:srgbClr val="007AC2"/>
                </a:solidFill>
                <a:latin typeface="DINPro-Medium"/>
                <a:ea typeface="+mj-ea"/>
                <a:cs typeface="DINPro-Medium"/>
              </a:rPr>
              <a:t>1,249</a:t>
            </a:r>
            <a:endParaRPr lang="en-US" sz="4800">
              <a:latin typeface="DINPro-Medium"/>
              <a:cs typeface="DINPro-Medium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6148" y="2608881"/>
            <a:ext cx="28315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>
                <a:solidFill>
                  <a:srgbClr val="007AC2"/>
                </a:solidFill>
                <a:latin typeface="DINPro-Medium"/>
                <a:ea typeface="+mj-ea"/>
                <a:cs typeface="DINPro-Medium"/>
              </a:rPr>
              <a:t>PROJECTS</a:t>
            </a:r>
          </a:p>
          <a:p>
            <a:r>
              <a:rPr lang="en-US" sz="3000">
                <a:solidFill>
                  <a:srgbClr val="007AC2"/>
                </a:solidFill>
                <a:latin typeface="DINPro-Medium"/>
                <a:ea typeface="+mj-ea"/>
                <a:cs typeface="DINPro-Medium"/>
              </a:rPr>
              <a:t>IMPLEMENTED</a:t>
            </a:r>
            <a:endParaRPr lang="en-US" sz="3000">
              <a:latin typeface="DINPro-Medium"/>
              <a:cs typeface="DINPro-Medium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6148" y="3816415"/>
            <a:ext cx="2594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DINPro"/>
                <a:ea typeface="+mj-ea"/>
                <a:cs typeface="DINPro"/>
              </a:rPr>
              <a:t>On behalf of partners</a:t>
            </a:r>
            <a:endParaRPr lang="en-US" sz="2000">
              <a:solidFill>
                <a:schemeClr val="bg1">
                  <a:lumMod val="50000"/>
                </a:schemeClr>
              </a:solidFill>
              <a:latin typeface="DINPro"/>
              <a:cs typeface="DINPro"/>
            </a:endParaRPr>
          </a:p>
        </p:txBody>
      </p:sp>
      <p:sp>
        <p:nvSpPr>
          <p:cNvPr id="9" name="Rectangle 8"/>
          <p:cNvSpPr/>
          <p:nvPr/>
        </p:nvSpPr>
        <p:spPr>
          <a:xfrm rot="5400000">
            <a:off x="2626326" y="2284976"/>
            <a:ext cx="45719" cy="2908300"/>
          </a:xfrm>
          <a:prstGeom prst="rect">
            <a:avLst/>
          </a:prstGeom>
          <a:solidFill>
            <a:srgbClr val="2D92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-Medium"/>
              <a:cs typeface="DINPro-Medium"/>
            </a:endParaRPr>
          </a:p>
        </p:txBody>
      </p:sp>
      <p:sp>
        <p:nvSpPr>
          <p:cNvPr id="10" name="Rectangle 9"/>
          <p:cNvSpPr/>
          <p:nvPr/>
        </p:nvSpPr>
        <p:spPr>
          <a:xfrm rot="5400000">
            <a:off x="2626326" y="229222"/>
            <a:ext cx="45719" cy="2908300"/>
          </a:xfrm>
          <a:prstGeom prst="rect">
            <a:avLst/>
          </a:prstGeom>
          <a:solidFill>
            <a:srgbClr val="2D92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-Medium"/>
              <a:cs typeface="DINPro-Medium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74613" y="1633901"/>
            <a:ext cx="198916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>
                <a:solidFill>
                  <a:srgbClr val="007AC2"/>
                </a:solidFill>
                <a:latin typeface="DINPro-Medium"/>
                <a:ea typeface="+mj-ea"/>
                <a:cs typeface="DINPro-Medium"/>
              </a:rPr>
              <a:t>&gt;250</a:t>
            </a:r>
            <a:endParaRPr lang="en-US" sz="4800">
              <a:latin typeface="DINPro-Medium"/>
              <a:cs typeface="DINPro-Medium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11162" y="2608882"/>
            <a:ext cx="22129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>
                <a:solidFill>
                  <a:srgbClr val="007AC2"/>
                </a:solidFill>
                <a:latin typeface="DINPro-Medium"/>
                <a:ea typeface="+mj-ea"/>
                <a:cs typeface="DINPro-Medium"/>
              </a:rPr>
              <a:t>PROJECT</a:t>
            </a:r>
          </a:p>
          <a:p>
            <a:r>
              <a:rPr lang="en-US" sz="3000">
                <a:solidFill>
                  <a:srgbClr val="007AC2"/>
                </a:solidFill>
                <a:latin typeface="DINPro-Medium"/>
                <a:ea typeface="+mj-ea"/>
                <a:cs typeface="DINPro-Medium"/>
              </a:rPr>
              <a:t>MANAGERS</a:t>
            </a:r>
            <a:endParaRPr lang="en-US" sz="3000">
              <a:latin typeface="DINPro-Medium"/>
              <a:cs typeface="DINPro-Medium"/>
            </a:endParaRPr>
          </a:p>
        </p:txBody>
      </p:sp>
      <p:sp>
        <p:nvSpPr>
          <p:cNvPr id="13" name="Rectangle 12"/>
          <p:cNvSpPr/>
          <p:nvPr/>
        </p:nvSpPr>
        <p:spPr>
          <a:xfrm rot="5400000">
            <a:off x="6491340" y="2284977"/>
            <a:ext cx="45719" cy="2908300"/>
          </a:xfrm>
          <a:prstGeom prst="rect">
            <a:avLst/>
          </a:prstGeom>
          <a:solidFill>
            <a:srgbClr val="2D92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-Medium"/>
              <a:cs typeface="DINPro-Medium"/>
            </a:endParaRPr>
          </a:p>
        </p:txBody>
      </p:sp>
      <p:sp>
        <p:nvSpPr>
          <p:cNvPr id="14" name="Rectangle 13"/>
          <p:cNvSpPr/>
          <p:nvPr/>
        </p:nvSpPr>
        <p:spPr>
          <a:xfrm rot="5400000">
            <a:off x="6491340" y="229223"/>
            <a:ext cx="45719" cy="2908300"/>
          </a:xfrm>
          <a:prstGeom prst="rect">
            <a:avLst/>
          </a:prstGeom>
          <a:solidFill>
            <a:srgbClr val="2D92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-Medium"/>
              <a:cs typeface="DINPro-Medium"/>
            </a:endParaRPr>
          </a:p>
        </p:txBody>
      </p:sp>
    </p:spTree>
    <p:extLst>
      <p:ext uri="{BB962C8B-B14F-4D97-AF65-F5344CB8AC3E}">
        <p14:creationId xmlns:p14="http://schemas.microsoft.com/office/powerpoint/2010/main" val="24069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we work (2014)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" y="1239585"/>
            <a:ext cx="9144000" cy="476210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" y="1148218"/>
            <a:ext cx="9144001" cy="91367"/>
          </a:xfrm>
          <a:prstGeom prst="rect">
            <a:avLst/>
          </a:prstGeom>
          <a:solidFill>
            <a:srgbClr val="2D92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1084225"/>
            <a:ext cx="9144001" cy="45719"/>
          </a:xfrm>
          <a:prstGeom prst="rect">
            <a:avLst/>
          </a:prstGeom>
          <a:solidFill>
            <a:srgbClr val="35B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80814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997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spc="-300" dirty="0" smtClean="0">
                <a:solidFill>
                  <a:srgbClr val="3979B8"/>
                </a:solidFill>
                <a:latin typeface="DINPro-Medium"/>
                <a:cs typeface="DINPro-Medium"/>
              </a:rPr>
              <a:t>Sustainable</a:t>
            </a:r>
            <a:r>
              <a:rPr lang="en-US" sz="8000" spc="-300" dirty="0" smtClean="0">
                <a:solidFill>
                  <a:srgbClr val="3979B8"/>
                </a:solidFill>
                <a:latin typeface="DINPro-Light"/>
                <a:cs typeface="DINPro-Light"/>
              </a:rPr>
              <a:t> PM </a:t>
            </a:r>
            <a:endParaRPr lang="en-US" sz="8000" spc="-300" dirty="0">
              <a:solidFill>
                <a:srgbClr val="3979B8"/>
              </a:solidFill>
              <a:latin typeface="DINPro-Light"/>
              <a:cs typeface="DINPro-Light"/>
            </a:endParaRPr>
          </a:p>
        </p:txBody>
      </p:sp>
    </p:spTree>
    <p:extLst>
      <p:ext uri="{BB962C8B-B14F-4D97-AF65-F5344CB8AC3E}">
        <p14:creationId xmlns:p14="http://schemas.microsoft.com/office/powerpoint/2010/main" val="122950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Sustainable Project Management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idx="1"/>
          </p:nvPr>
        </p:nvSpPr>
        <p:spPr>
          <a:xfrm>
            <a:off x="554820" y="618931"/>
            <a:ext cx="7991284" cy="1197198"/>
          </a:xfrm>
        </p:spPr>
        <p:txBody>
          <a:bodyPr numCol="1"/>
          <a:lstStyle/>
          <a:p>
            <a:pPr marL="0" lvl="0" indent="0" algn="ctr"/>
            <a:r>
              <a:rPr lang="en-US" sz="3600">
                <a:solidFill>
                  <a:srgbClr val="3979B8"/>
                </a:solidFill>
              </a:rPr>
              <a:t>But what does </a:t>
            </a:r>
            <a:r>
              <a:rPr lang="en-US" sz="3600" b="1">
                <a:solidFill>
                  <a:srgbClr val="3979B8"/>
                </a:solidFill>
              </a:rPr>
              <a:t>“Sustainable” </a:t>
            </a:r>
            <a:r>
              <a:rPr lang="en-US" sz="3600">
                <a:solidFill>
                  <a:srgbClr val="3979B8"/>
                </a:solidFill>
              </a:rPr>
              <a:t>Project Management means?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226475" y="1929632"/>
            <a:ext cx="6647974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GB" sz="3200" b="1" dirty="0">
                <a:solidFill>
                  <a:srgbClr val="B90202"/>
                </a:solidFill>
                <a:latin typeface="DINPro-MediumItalic"/>
                <a:cs typeface="DINPro-MediumItalic"/>
              </a:rPr>
              <a:t>Aim</a:t>
            </a:r>
            <a:r>
              <a:rPr lang="en-GB" sz="3200" dirty="0">
                <a:solidFill>
                  <a:srgbClr val="B90202"/>
                </a:solidFill>
                <a:latin typeface="DINPro-Medium"/>
                <a:cs typeface="DINPro-Medium"/>
              </a:rPr>
              <a:t> of results + </a:t>
            </a:r>
            <a:r>
              <a:rPr lang="en-GB" sz="3200" b="1" dirty="0">
                <a:solidFill>
                  <a:srgbClr val="B90202"/>
                </a:solidFill>
                <a:latin typeface="DINPro-MediumItalic"/>
                <a:cs typeface="DINPro-MediumItalic"/>
              </a:rPr>
              <a:t>How</a:t>
            </a:r>
            <a:r>
              <a:rPr lang="en-GB" sz="3200" dirty="0">
                <a:solidFill>
                  <a:srgbClr val="B90202"/>
                </a:solidFill>
                <a:latin typeface="DINPro-Medium"/>
                <a:cs typeface="DINPro-Medium"/>
              </a:rPr>
              <a:t> we implement</a:t>
            </a:r>
          </a:p>
        </p:txBody>
      </p:sp>
      <p:sp>
        <p:nvSpPr>
          <p:cNvPr id="12" name="Oval 11"/>
          <p:cNvSpPr/>
          <p:nvPr/>
        </p:nvSpPr>
        <p:spPr>
          <a:xfrm>
            <a:off x="323070" y="2971400"/>
            <a:ext cx="670756" cy="67075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7200">
                <a:solidFill>
                  <a:schemeClr val="bg1"/>
                </a:solidFill>
                <a:latin typeface="DINPro-Medium"/>
                <a:cs typeface="DINPro-Medium"/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705087" y="2971399"/>
            <a:ext cx="670756" cy="67075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7200">
                <a:solidFill>
                  <a:schemeClr val="bg1"/>
                </a:solidFill>
                <a:latin typeface="DINPro-Medium"/>
                <a:cs typeface="DINPro-Medium"/>
              </a:rPr>
              <a:t>2</a:t>
            </a:r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1080399" y="2991401"/>
            <a:ext cx="373276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558ED5"/>
                </a:solidFill>
                <a:latin typeface="DINPro"/>
                <a:cs typeface="DINPro"/>
              </a:rPr>
              <a:t>AIM</a:t>
            </a:r>
            <a:r>
              <a:rPr lang="en-US" sz="2000" dirty="0">
                <a:solidFill>
                  <a:srgbClr val="215D77"/>
                </a:solidFill>
                <a:latin typeface="DINPro"/>
                <a:cs typeface="DINPro"/>
              </a:rPr>
              <a:t/>
            </a:r>
            <a:br>
              <a:rPr lang="en-US" sz="2000" dirty="0">
                <a:solidFill>
                  <a:srgbClr val="215D77"/>
                </a:solidFill>
                <a:latin typeface="DINPro"/>
                <a:cs typeface="DINPro"/>
              </a:rPr>
            </a:b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INPro"/>
                <a:cs typeface="DINPro"/>
              </a:rPr>
              <a:t>Projects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DINPro"/>
                <a:cs typeface="DINPro"/>
              </a:rPr>
              <a:t>and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INPro"/>
                <a:cs typeface="DINPro"/>
              </a:rPr>
              <a:t>programmes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DINPro"/>
                <a:cs typeface="DINPro"/>
              </a:rPr>
              <a:t> comply to strict criteria concerning </a:t>
            </a:r>
            <a:r>
              <a:rPr lang="en-US" sz="2000" dirty="0">
                <a:solidFill>
                  <a:srgbClr val="558ED5"/>
                </a:solidFill>
                <a:latin typeface="DINPro"/>
                <a:cs typeface="DINPro"/>
              </a:rPr>
              <a:t>environmental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DINPro"/>
                <a:cs typeface="DINPro"/>
              </a:rPr>
              <a:t>and </a:t>
            </a:r>
            <a:r>
              <a:rPr lang="en-US" sz="2000" dirty="0">
                <a:solidFill>
                  <a:srgbClr val="558ED5"/>
                </a:solidFill>
                <a:latin typeface="DINPro"/>
                <a:cs typeface="DINPro"/>
              </a:rPr>
              <a:t>social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DINPro"/>
                <a:cs typeface="DINPro"/>
              </a:rPr>
              <a:t>scope and planned results </a:t>
            </a:r>
            <a:r>
              <a:rPr lang="en-US" sz="2000" i="1" dirty="0">
                <a:solidFill>
                  <a:srgbClr val="558ED5"/>
                </a:solidFill>
                <a:latin typeface="DINPro"/>
                <a:cs typeface="DINPro"/>
              </a:rPr>
              <a:t>before</a:t>
            </a:r>
            <a:r>
              <a:rPr lang="en-US" sz="2000" dirty="0">
                <a:solidFill>
                  <a:srgbClr val="558ED5"/>
                </a:solidFill>
                <a:latin typeface="DINPro"/>
                <a:cs typeface="DINPro"/>
              </a:rPr>
              <a:t>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DINPro"/>
                <a:cs typeface="DINPro"/>
              </a:rPr>
              <a:t>they are initiated.</a:t>
            </a:r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>
            <a:off x="5442407" y="2988227"/>
            <a:ext cx="3701593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DINPro"/>
                <a:cs typeface="DINPro"/>
              </a:rPr>
              <a:t>HOW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DINPro"/>
              <a:cs typeface="DINPro"/>
            </a:endParaRPr>
          </a:p>
          <a:p>
            <a:pPr eaLnBrk="1" hangingPunct="1"/>
            <a:r>
              <a:rPr lang="en-US" sz="2000" dirty="0" smtClean="0">
                <a:solidFill>
                  <a:srgbClr val="262626"/>
                </a:solidFill>
                <a:latin typeface="DINPro"/>
                <a:cs typeface="DINPro"/>
              </a:rPr>
              <a:t>Our </a:t>
            </a:r>
            <a:r>
              <a:rPr lang="en-US" sz="2000" dirty="0">
                <a:solidFill>
                  <a:srgbClr val="262626"/>
                </a:solidFill>
                <a:latin typeface="DINPro"/>
                <a:cs typeface="DINPro"/>
              </a:rPr>
              <a:t>teams embed </a:t>
            </a:r>
            <a:br>
              <a:rPr lang="en-US" sz="2000" dirty="0">
                <a:solidFill>
                  <a:srgbClr val="262626"/>
                </a:solidFill>
                <a:latin typeface="DINPro"/>
                <a:cs typeface="DINPro"/>
              </a:rPr>
            </a:br>
            <a:r>
              <a:rPr lang="en-US" sz="2000" dirty="0">
                <a:solidFill>
                  <a:srgbClr val="262626"/>
                </a:solidFill>
                <a:latin typeface="DINPro"/>
                <a:cs typeface="DINPro"/>
              </a:rPr>
              <a:t>cross-cutting initiatives, </a:t>
            </a:r>
            <a:br>
              <a:rPr lang="en-US" sz="2000" dirty="0">
                <a:solidFill>
                  <a:srgbClr val="262626"/>
                </a:solidFill>
                <a:latin typeface="DINPro"/>
                <a:cs typeface="DINPro"/>
              </a:rPr>
            </a:br>
            <a:r>
              <a:rPr lang="en-US" sz="2000" dirty="0">
                <a:solidFill>
                  <a:srgbClr val="262626"/>
                </a:solidFill>
                <a:latin typeface="DINPro"/>
                <a:cs typeface="DINPro"/>
              </a:rPr>
              <a:t>such as how to get the best </a:t>
            </a:r>
            <a:r>
              <a:rPr lang="en-US" sz="2000" dirty="0">
                <a:solidFill>
                  <a:srgbClr val="558ED5"/>
                </a:solidFill>
                <a:latin typeface="DINPro"/>
                <a:cs typeface="DINPro"/>
              </a:rPr>
              <a:t>community support</a:t>
            </a:r>
            <a:r>
              <a:rPr lang="en-US" sz="2000" dirty="0">
                <a:solidFill>
                  <a:srgbClr val="262626"/>
                </a:solidFill>
                <a:latin typeface="DINPro"/>
                <a:cs typeface="DINPro"/>
              </a:rPr>
              <a:t>, </a:t>
            </a:r>
          </a:p>
          <a:p>
            <a:pPr eaLnBrk="1" hangingPunct="1"/>
            <a:r>
              <a:rPr lang="en-US" sz="2000" dirty="0">
                <a:solidFill>
                  <a:srgbClr val="262626"/>
                </a:solidFill>
                <a:latin typeface="DINPro"/>
                <a:cs typeface="DINPro"/>
              </a:rPr>
              <a:t>into their project planning </a:t>
            </a:r>
            <a:br>
              <a:rPr lang="en-US" sz="2000" dirty="0">
                <a:solidFill>
                  <a:srgbClr val="262626"/>
                </a:solidFill>
                <a:latin typeface="DINPro"/>
                <a:cs typeface="DINPro"/>
              </a:rPr>
            </a:br>
            <a:r>
              <a:rPr lang="en-US" sz="2000" dirty="0">
                <a:solidFill>
                  <a:srgbClr val="262626"/>
                </a:solidFill>
                <a:latin typeface="DINPro"/>
                <a:cs typeface="DINPro"/>
              </a:rPr>
              <a:t>and implementation phases.  </a:t>
            </a:r>
            <a:r>
              <a:rPr lang="en-US" sz="2000" dirty="0">
                <a:solidFill>
                  <a:srgbClr val="595959"/>
                </a:solidFill>
                <a:latin typeface="DINPro"/>
                <a:cs typeface="DINPr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517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0747" y="83354"/>
            <a:ext cx="7039505" cy="32228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Sustainable Project Management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52751090"/>
              </p:ext>
            </p:extLst>
          </p:nvPr>
        </p:nvGraphicFramePr>
        <p:xfrm>
          <a:off x="3587609" y="880180"/>
          <a:ext cx="4848810" cy="4208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340747" y="579787"/>
            <a:ext cx="2664296" cy="4976637"/>
            <a:chOff x="340747" y="579787"/>
            <a:chExt cx="2664296" cy="4976637"/>
          </a:xfrm>
        </p:grpSpPr>
        <p:sp>
          <p:nvSpPr>
            <p:cNvPr id="13" name="Rectangle 12"/>
            <p:cNvSpPr/>
            <p:nvPr/>
          </p:nvSpPr>
          <p:spPr>
            <a:xfrm>
              <a:off x="1541538" y="579787"/>
              <a:ext cx="1463505" cy="1499499"/>
            </a:xfrm>
            <a:prstGeom prst="rect">
              <a:avLst/>
            </a:prstGeom>
            <a:solidFill>
              <a:srgbClr val="2D92D0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4400" b="1" dirty="0" smtClean="0">
                  <a:solidFill>
                    <a:srgbClr val="FFFFFF"/>
                  </a:solidFill>
                  <a:latin typeface="DINPro"/>
                </a:rPr>
                <a:t>PM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 smtClean="0">
                  <a:solidFill>
                    <a:srgbClr val="FFFFFF"/>
                  </a:solidFill>
                  <a:latin typeface="DINPro"/>
                </a:rPr>
                <a:t>Project Management</a:t>
              </a:r>
              <a:endParaRPr lang="en-US" sz="1600" dirty="0">
                <a:solidFill>
                  <a:srgbClr val="FFFFFF"/>
                </a:solidFill>
                <a:latin typeface="DINPro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541538" y="2235972"/>
              <a:ext cx="1463505" cy="1581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7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I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Infrastructure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541538" y="3964164"/>
              <a:ext cx="1463505" cy="15922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7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P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Procurement</a:t>
              </a: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1101904" y="1011836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1101904" y="2688895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1101904" y="4449382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40747" y="579788"/>
              <a:ext cx="1008112" cy="4959335"/>
            </a:xfrm>
            <a:prstGeom prst="rect">
              <a:avLst/>
            </a:prstGeom>
            <a:solidFill>
              <a:srgbClr val="2D92D0"/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 vert="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>
                  <a:solidFill>
                    <a:schemeClr val="bg1"/>
                  </a:solidFill>
                  <a:latin typeface="DINPro"/>
                  <a:ea typeface="ＭＳ Ｐゴシック" charset="-128"/>
                  <a:cs typeface="DINPro"/>
                </a:rPr>
                <a:t>PROJECT MANAGEMENT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949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Sustainable Project Management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92714" y="1857499"/>
            <a:ext cx="5678715" cy="2178997"/>
          </a:xfrm>
        </p:spPr>
        <p:txBody>
          <a:bodyPr numCol="1"/>
          <a:lstStyle/>
          <a:p>
            <a:pPr lvl="0"/>
            <a:r>
              <a:rPr lang="x-none" sz="2400" b="1">
                <a:solidFill>
                  <a:srgbClr val="3979B8"/>
                </a:solidFill>
              </a:rPr>
              <a:t>STRATEGIC PORTFOLIO OFFICE</a:t>
            </a:r>
          </a:p>
          <a:p>
            <a:pPr lvl="1"/>
            <a:r>
              <a:rPr lang="en-US" sz="2400"/>
              <a:t>Oversight UNOPS Portfolio</a:t>
            </a:r>
          </a:p>
          <a:p>
            <a:pPr lvl="1"/>
            <a:r>
              <a:rPr lang="en-US" sz="2400"/>
              <a:t>Plans, prioritization, strategy support</a:t>
            </a:r>
          </a:p>
          <a:p>
            <a:pPr lvl="1"/>
            <a:r>
              <a:rPr lang="en-US" sz="2400"/>
              <a:t>Field Missions</a:t>
            </a:r>
          </a:p>
          <a:p>
            <a:pPr lvl="1"/>
            <a:r>
              <a:rPr lang="en-US" sz="2400"/>
              <a:t>Engagement Acceptance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40747" y="579787"/>
            <a:ext cx="2664296" cy="4976637"/>
            <a:chOff x="340747" y="579787"/>
            <a:chExt cx="2664296" cy="4976637"/>
          </a:xfrm>
        </p:grpSpPr>
        <p:sp>
          <p:nvSpPr>
            <p:cNvPr id="5" name="Rectangle 4"/>
            <p:cNvSpPr/>
            <p:nvPr/>
          </p:nvSpPr>
          <p:spPr>
            <a:xfrm>
              <a:off x="1541538" y="579787"/>
              <a:ext cx="1463505" cy="1499499"/>
            </a:xfrm>
            <a:prstGeom prst="rect">
              <a:avLst/>
            </a:prstGeom>
            <a:solidFill>
              <a:srgbClr val="2D92D0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4400" b="1" dirty="0" smtClean="0">
                  <a:solidFill>
                    <a:srgbClr val="FFFFFF"/>
                  </a:solidFill>
                  <a:latin typeface="DINPro"/>
                </a:rPr>
                <a:t>PM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 smtClean="0">
                  <a:solidFill>
                    <a:srgbClr val="FFFFFF"/>
                  </a:solidFill>
                  <a:latin typeface="DINPro"/>
                </a:rPr>
                <a:t>Project Management</a:t>
              </a:r>
              <a:endParaRPr lang="en-US" sz="1600" dirty="0">
                <a:solidFill>
                  <a:srgbClr val="FFFFFF"/>
                </a:solidFill>
                <a:latin typeface="DINPro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41538" y="2235972"/>
              <a:ext cx="1463505" cy="1581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7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I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Infrastructure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541538" y="3964164"/>
              <a:ext cx="1463505" cy="15922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7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P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Procurement</a:t>
              </a:r>
            </a:p>
          </p:txBody>
        </p:sp>
        <p:sp>
          <p:nvSpPr>
            <p:cNvPr id="8" name="Right Arrow 7"/>
            <p:cNvSpPr/>
            <p:nvPr/>
          </p:nvSpPr>
          <p:spPr>
            <a:xfrm>
              <a:off x="1101904" y="1011836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>
              <a:off x="1101904" y="2688895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1101904" y="4449382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0747" y="579788"/>
              <a:ext cx="1008112" cy="4959335"/>
            </a:xfrm>
            <a:prstGeom prst="rect">
              <a:avLst/>
            </a:prstGeom>
            <a:solidFill>
              <a:srgbClr val="2D92D0"/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 vert="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>
                  <a:solidFill>
                    <a:schemeClr val="bg1"/>
                  </a:solidFill>
                  <a:latin typeface="DINPro"/>
                  <a:ea typeface="ＭＳ Ｐゴシック" charset="-128"/>
                  <a:cs typeface="DINPro"/>
                </a:rPr>
                <a:t>PROJECT MANAGEMENT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486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Sustainability </a:t>
            </a:r>
            <a:r>
              <a:rPr lang="en-US" dirty="0" smtClean="0"/>
              <a:t>Marker and </a:t>
            </a:r>
            <a:r>
              <a:rPr lang="en-US" dirty="0" err="1" smtClean="0"/>
              <a:t>gri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-304800" y="2148204"/>
            <a:ext cx="4876800" cy="3962400"/>
            <a:chOff x="31814" y="3724379"/>
            <a:chExt cx="3260026" cy="2627408"/>
          </a:xfrm>
        </p:grpSpPr>
        <p:graphicFrame>
          <p:nvGraphicFramePr>
            <p:cNvPr id="16" name="Chart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2002710"/>
                </p:ext>
              </p:extLst>
            </p:nvPr>
          </p:nvGraphicFramePr>
          <p:xfrm>
            <a:off x="31814" y="3724379"/>
            <a:ext cx="3164143" cy="2627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5" name="Worksheet" r:id="rId4" imgW="2682472" imgH="2225233" progId="Excel.Sheet.8">
                    <p:embed/>
                  </p:oleObj>
                </mc:Choice>
                <mc:Fallback>
                  <p:oleObj name="Worksheet" r:id="rId4" imgW="2682472" imgH="2225233" progId="Excel.Shee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814" y="3724379"/>
                          <a:ext cx="3164143" cy="2627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TextBox 16"/>
            <p:cNvSpPr txBox="1"/>
            <p:nvPr/>
          </p:nvSpPr>
          <p:spPr bwMode="auto">
            <a:xfrm>
              <a:off x="1342963" y="4021224"/>
              <a:ext cx="1102569" cy="6734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000" b="1" dirty="0">
                  <a:latin typeface="DINPro"/>
                  <a:cs typeface="DINPro"/>
                </a:rPr>
                <a:t>Where </a:t>
              </a:r>
              <a:r>
                <a:rPr lang="en-GB" sz="2000" b="1" dirty="0">
                  <a:solidFill>
                    <a:srgbClr val="373737"/>
                  </a:solidFill>
                  <a:latin typeface="DINPro"/>
                  <a:cs typeface="DINPro"/>
                </a:rPr>
                <a:t>we</a:t>
              </a:r>
              <a:r>
                <a:rPr lang="en-GB" sz="2000" b="1" dirty="0">
                  <a:latin typeface="DINPro"/>
                  <a:cs typeface="DINPro"/>
                </a:rPr>
                <a:t> should be headed</a:t>
              </a:r>
            </a:p>
          </p:txBody>
        </p:sp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609" b="99130" l="1105" r="988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572" y="4110636"/>
              <a:ext cx="556952" cy="531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609" b="99130" l="1105" r="988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6838" y="5051782"/>
              <a:ext cx="556952" cy="531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609" b="99130" l="1105" r="988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0076" y="4007540"/>
              <a:ext cx="556952" cy="531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231030" y="3795800"/>
              <a:ext cx="3060810" cy="2262979"/>
            </a:xfrm>
            <a:prstGeom prst="rect">
              <a:avLst/>
            </a:prstGeom>
            <a:noFill/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latin typeface="DINPro"/>
                <a:cs typeface="DINPro"/>
              </a:endParaRPr>
            </a:p>
          </p:txBody>
        </p:sp>
        <p:sp>
          <p:nvSpPr>
            <p:cNvPr id="22" name="Arc 21"/>
            <p:cNvSpPr/>
            <p:nvPr/>
          </p:nvSpPr>
          <p:spPr>
            <a:xfrm rot="11957759">
              <a:off x="2283102" y="4458732"/>
              <a:ext cx="278476" cy="758757"/>
            </a:xfrm>
            <a:prstGeom prst="arc">
              <a:avLst>
                <a:gd name="adj1" fmla="val 16200000"/>
                <a:gd name="adj2" fmla="val 4749112"/>
              </a:avLst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DINPro"/>
                <a:cs typeface="DINPro"/>
              </a:endParaRPr>
            </a:p>
          </p:txBody>
        </p:sp>
        <p:sp>
          <p:nvSpPr>
            <p:cNvPr id="23" name="Arc 22"/>
            <p:cNvSpPr/>
            <p:nvPr/>
          </p:nvSpPr>
          <p:spPr>
            <a:xfrm rot="4999206">
              <a:off x="1731494" y="3918325"/>
              <a:ext cx="232384" cy="1151081"/>
            </a:xfrm>
            <a:prstGeom prst="arc">
              <a:avLst>
                <a:gd name="adj1" fmla="val 16200000"/>
                <a:gd name="adj2" fmla="val 5176207"/>
              </a:avLst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DINPro"/>
                <a:cs typeface="DINPro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134377" y="685800"/>
            <a:ext cx="4939208" cy="4744239"/>
            <a:chOff x="1835696" y="476672"/>
            <a:chExt cx="5472608" cy="5256584"/>
          </a:xfrm>
        </p:grpSpPr>
        <p:grpSp>
          <p:nvGrpSpPr>
            <p:cNvPr id="25" name="Group 2"/>
            <p:cNvGrpSpPr/>
            <p:nvPr/>
          </p:nvGrpSpPr>
          <p:grpSpPr>
            <a:xfrm>
              <a:off x="1835696" y="476672"/>
              <a:ext cx="5472608" cy="5256584"/>
              <a:chOff x="-372402" y="332656"/>
              <a:chExt cx="5472608" cy="5256586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34" name="Group 34"/>
              <p:cNvGrpSpPr/>
              <p:nvPr/>
            </p:nvGrpSpPr>
            <p:grpSpPr>
              <a:xfrm>
                <a:off x="445977" y="1021738"/>
                <a:ext cx="3934149" cy="3919432"/>
                <a:chOff x="2420511" y="1237763"/>
                <a:chExt cx="3934149" cy="3919430"/>
              </a:xfrm>
              <a:grpFill/>
            </p:grpSpPr>
            <p:sp>
              <p:nvSpPr>
                <p:cNvPr id="38" name="Freeform 37"/>
                <p:cNvSpPr/>
                <p:nvPr/>
              </p:nvSpPr>
              <p:spPr>
                <a:xfrm>
                  <a:off x="2445548" y="1248081"/>
                  <a:ext cx="3909112" cy="3909112"/>
                </a:xfrm>
                <a:custGeom>
                  <a:avLst/>
                  <a:gdLst>
                    <a:gd name="connsiteX0" fmla="*/ 1954556 w 3909112"/>
                    <a:gd name="connsiteY0" fmla="*/ 0 h 3909112"/>
                    <a:gd name="connsiteX1" fmla="*/ 3647251 w 3909112"/>
                    <a:gd name="connsiteY1" fmla="*/ 977278 h 3909112"/>
                    <a:gd name="connsiteX2" fmla="*/ 3647251 w 3909112"/>
                    <a:gd name="connsiteY2" fmla="*/ 2931834 h 3909112"/>
                    <a:gd name="connsiteX3" fmla="*/ 1954556 w 3909112"/>
                    <a:gd name="connsiteY3" fmla="*/ 1954556 h 3909112"/>
                    <a:gd name="connsiteX4" fmla="*/ 1954556 w 3909112"/>
                    <a:gd name="connsiteY4" fmla="*/ 0 h 3909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09112" h="3909112">
                      <a:moveTo>
                        <a:pt x="1954556" y="0"/>
                      </a:moveTo>
                      <a:cubicBezTo>
                        <a:pt x="2652852" y="0"/>
                        <a:pt x="3298103" y="372536"/>
                        <a:pt x="3647251" y="977278"/>
                      </a:cubicBezTo>
                      <a:cubicBezTo>
                        <a:pt x="3996399" y="1582020"/>
                        <a:pt x="3996399" y="2327092"/>
                        <a:pt x="3647251" y="2931834"/>
                      </a:cubicBezTo>
                      <a:lnTo>
                        <a:pt x="1954556" y="1954556"/>
                      </a:lnTo>
                      <a:lnTo>
                        <a:pt x="1954556" y="0"/>
                      </a:lnTo>
                      <a:close/>
                    </a:path>
                  </a:pathLst>
                </a:cu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shade val="80000"/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1">
                    <a:shade val="8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146937" tIns="742914" rIns="479050" bIns="1906341" numCol="1" spcCol="1270" anchor="ctr" anchorCtr="0">
                  <a:noAutofit/>
                </a:bodyPr>
                <a:lstStyle/>
                <a:p>
                  <a:pPr algn="ctr" defTabSz="755650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en-US" sz="1500" dirty="0">
                    <a:solidFill>
                      <a:prstClr val="white"/>
                    </a:solidFill>
                    <a:latin typeface="DINPro"/>
                    <a:cs typeface="DINPro"/>
                  </a:endParaRPr>
                </a:p>
                <a:p>
                  <a:pPr algn="ctr" defTabSz="755650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en-US" sz="1500" dirty="0">
                    <a:solidFill>
                      <a:prstClr val="white"/>
                    </a:solidFill>
                    <a:latin typeface="DINPro"/>
                    <a:cs typeface="DINPro"/>
                  </a:endParaRPr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2420511" y="1237763"/>
                  <a:ext cx="3909112" cy="3909112"/>
                </a:xfrm>
                <a:custGeom>
                  <a:avLst/>
                  <a:gdLst>
                    <a:gd name="connsiteX0" fmla="*/ 3647251 w 3909112"/>
                    <a:gd name="connsiteY0" fmla="*/ 2931834 h 3909112"/>
                    <a:gd name="connsiteX1" fmla="*/ 1954556 w 3909112"/>
                    <a:gd name="connsiteY1" fmla="*/ 3909112 h 3909112"/>
                    <a:gd name="connsiteX2" fmla="*/ 261861 w 3909112"/>
                    <a:gd name="connsiteY2" fmla="*/ 2931834 h 3909112"/>
                    <a:gd name="connsiteX3" fmla="*/ 1954556 w 3909112"/>
                    <a:gd name="connsiteY3" fmla="*/ 1954556 h 3909112"/>
                    <a:gd name="connsiteX4" fmla="*/ 3647251 w 3909112"/>
                    <a:gd name="connsiteY4" fmla="*/ 2931834 h 3909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09112" h="3909112">
                      <a:moveTo>
                        <a:pt x="3647251" y="2931834"/>
                      </a:moveTo>
                      <a:cubicBezTo>
                        <a:pt x="3298103" y="3536576"/>
                        <a:pt x="2652851" y="3909112"/>
                        <a:pt x="1954556" y="3909112"/>
                      </a:cubicBezTo>
                      <a:cubicBezTo>
                        <a:pt x="1256260" y="3909112"/>
                        <a:pt x="611009" y="3536576"/>
                        <a:pt x="261861" y="2931834"/>
                      </a:cubicBezTo>
                      <a:lnTo>
                        <a:pt x="1954556" y="1954556"/>
                      </a:lnTo>
                      <a:lnTo>
                        <a:pt x="3647251" y="2931834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shade val="80000"/>
                    <a:hueOff val="7658"/>
                    <a:satOff val="-5935"/>
                    <a:lumOff val="14383"/>
                    <a:alphaOff val="0"/>
                  </a:schemeClr>
                </a:fillRef>
                <a:effectRef idx="1">
                  <a:schemeClr val="accent1">
                    <a:shade val="80000"/>
                    <a:hueOff val="7658"/>
                    <a:satOff val="-5935"/>
                    <a:lumOff val="14383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091942" tIns="2488054" rIns="1091943" bIns="254275" numCol="1" spcCol="1270" anchor="ctr" anchorCtr="0">
                  <a:noAutofit/>
                </a:bodyPr>
                <a:lstStyle/>
                <a:p>
                  <a:pPr algn="ctr" defTabSz="755650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en-US" sz="1500" dirty="0">
                    <a:solidFill>
                      <a:prstClr val="white"/>
                    </a:solidFill>
                    <a:latin typeface="DINPro"/>
                    <a:cs typeface="DINPro"/>
                  </a:endParaRPr>
                </a:p>
              </p:txBody>
            </p:sp>
            <p:sp>
              <p:nvSpPr>
                <p:cNvPr id="40" name="Freeform 39"/>
                <p:cNvSpPr/>
                <p:nvPr/>
              </p:nvSpPr>
              <p:spPr>
                <a:xfrm>
                  <a:off x="2432910" y="1248081"/>
                  <a:ext cx="3909112" cy="3909112"/>
                </a:xfrm>
                <a:custGeom>
                  <a:avLst/>
                  <a:gdLst>
                    <a:gd name="connsiteX0" fmla="*/ 261861 w 3909112"/>
                    <a:gd name="connsiteY0" fmla="*/ 2931834 h 3909112"/>
                    <a:gd name="connsiteX1" fmla="*/ 261861 w 3909112"/>
                    <a:gd name="connsiteY1" fmla="*/ 977278 h 3909112"/>
                    <a:gd name="connsiteX2" fmla="*/ 1954556 w 3909112"/>
                    <a:gd name="connsiteY2" fmla="*/ 0 h 3909112"/>
                    <a:gd name="connsiteX3" fmla="*/ 1954556 w 3909112"/>
                    <a:gd name="connsiteY3" fmla="*/ 1954556 h 3909112"/>
                    <a:gd name="connsiteX4" fmla="*/ 261861 w 3909112"/>
                    <a:gd name="connsiteY4" fmla="*/ 2931834 h 3909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09112" h="3909112">
                      <a:moveTo>
                        <a:pt x="261861" y="2931834"/>
                      </a:moveTo>
                      <a:cubicBezTo>
                        <a:pt x="-87287" y="2327092"/>
                        <a:pt x="-87287" y="1582020"/>
                        <a:pt x="261861" y="977278"/>
                      </a:cubicBezTo>
                      <a:cubicBezTo>
                        <a:pt x="611009" y="372536"/>
                        <a:pt x="1256261" y="0"/>
                        <a:pt x="1954556" y="0"/>
                      </a:cubicBezTo>
                      <a:lnTo>
                        <a:pt x="1954556" y="1954556"/>
                      </a:lnTo>
                      <a:lnTo>
                        <a:pt x="261861" y="2931834"/>
                      </a:ln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  <a:effectLst/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shade val="80000"/>
                    <a:hueOff val="15316"/>
                    <a:satOff val="-11870"/>
                    <a:lumOff val="28767"/>
                    <a:alphaOff val="0"/>
                  </a:schemeClr>
                </a:fillRef>
                <a:effectRef idx="1">
                  <a:schemeClr val="accent1">
                    <a:shade val="80000"/>
                    <a:hueOff val="15316"/>
                    <a:satOff val="-11870"/>
                    <a:lumOff val="28767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440423" tIns="789452" rIns="2185564" bIns="1859803" numCol="1" spcCol="1270" anchor="ctr" anchorCtr="0">
                  <a:noAutofit/>
                </a:bodyPr>
                <a:lstStyle/>
                <a:p>
                  <a:pPr algn="ctr" defTabSz="755650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en-US" sz="1500" dirty="0">
                    <a:solidFill>
                      <a:prstClr val="white"/>
                    </a:solidFill>
                    <a:latin typeface="DINPro"/>
                    <a:cs typeface="DINPro"/>
                  </a:endParaRPr>
                </a:p>
                <a:p>
                  <a:pPr algn="ctr" defTabSz="755650" fontAlgn="base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en-US" sz="1500" dirty="0">
                    <a:solidFill>
                      <a:prstClr val="white"/>
                    </a:solidFill>
                    <a:latin typeface="DINPro"/>
                    <a:cs typeface="DINPro"/>
                  </a:endParaRPr>
                </a:p>
              </p:txBody>
            </p:sp>
          </p:grpSp>
          <p:sp>
            <p:nvSpPr>
              <p:cNvPr id="35" name="Donut 34"/>
              <p:cNvSpPr/>
              <p:nvPr/>
            </p:nvSpPr>
            <p:spPr>
              <a:xfrm>
                <a:off x="-372402" y="332656"/>
                <a:ext cx="5472608" cy="5256586"/>
              </a:xfrm>
              <a:prstGeom prst="donut">
                <a:avLst>
                  <a:gd name="adj" fmla="val 16051"/>
                </a:avLst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prstClr val="black"/>
                  </a:solidFill>
                  <a:latin typeface="DINPro"/>
                  <a:cs typeface="DINPro"/>
                </a:endParaRPr>
              </a:p>
            </p:txBody>
          </p:sp>
          <p:sp>
            <p:nvSpPr>
              <p:cNvPr id="36" name="Freeform 35"/>
              <p:cNvSpPr/>
              <p:nvPr/>
            </p:nvSpPr>
            <p:spPr>
              <a:xfrm>
                <a:off x="1631184" y="2204865"/>
                <a:ext cx="1507895" cy="1512169"/>
              </a:xfrm>
              <a:custGeom>
                <a:avLst/>
                <a:gdLst>
                  <a:gd name="connsiteX0" fmla="*/ 261861 w 3909112"/>
                  <a:gd name="connsiteY0" fmla="*/ 2931834 h 3909112"/>
                  <a:gd name="connsiteX1" fmla="*/ 261861 w 3909112"/>
                  <a:gd name="connsiteY1" fmla="*/ 977278 h 3909112"/>
                  <a:gd name="connsiteX2" fmla="*/ 1954556 w 3909112"/>
                  <a:gd name="connsiteY2" fmla="*/ 0 h 3909112"/>
                  <a:gd name="connsiteX3" fmla="*/ 1954556 w 3909112"/>
                  <a:gd name="connsiteY3" fmla="*/ 1954556 h 3909112"/>
                  <a:gd name="connsiteX4" fmla="*/ 261861 w 3909112"/>
                  <a:gd name="connsiteY4" fmla="*/ 2931834 h 3909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9112" h="3909112">
                    <a:moveTo>
                      <a:pt x="261861" y="2931834"/>
                    </a:moveTo>
                    <a:cubicBezTo>
                      <a:pt x="-87287" y="2327092"/>
                      <a:pt x="-87287" y="1582020"/>
                      <a:pt x="261861" y="977278"/>
                    </a:cubicBezTo>
                    <a:cubicBezTo>
                      <a:pt x="611009" y="372536"/>
                      <a:pt x="1256261" y="0"/>
                      <a:pt x="1954556" y="0"/>
                    </a:cubicBezTo>
                    <a:lnTo>
                      <a:pt x="1954556" y="1954556"/>
                    </a:lnTo>
                    <a:lnTo>
                      <a:pt x="261861" y="2931834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440423" tIns="789452" rIns="2185564" bIns="1859803" numCol="1" spcCol="1270" anchor="ctr" anchorCtr="0">
                <a:noAutofit/>
                <a:scene3d>
                  <a:camera prst="orthographicFront"/>
                  <a:lightRig rig="soft" dir="t">
                    <a:rot lat="0" lon="0" rev="10800000"/>
                  </a:lightRig>
                </a:scene3d>
                <a:sp3d>
                  <a:bevelT w="27940" h="12700"/>
                  <a:contourClr>
                    <a:srgbClr val="DDDDDD"/>
                  </a:contourClr>
                </a:sp3d>
              </a:bodyPr>
              <a:lstStyle/>
              <a:p>
                <a:pPr algn="ctr" defTabSz="75565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5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DINPro"/>
                  <a:cs typeface="DINPro"/>
                </a:endParaRPr>
              </a:p>
              <a:p>
                <a:pPr algn="ctr" defTabSz="75565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5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DINPro"/>
                  <a:cs typeface="DINPro"/>
                </a:endParaRPr>
              </a:p>
            </p:txBody>
          </p:sp>
          <p:sp>
            <p:nvSpPr>
              <p:cNvPr id="37" name="Freeform 36"/>
              <p:cNvSpPr/>
              <p:nvPr/>
            </p:nvSpPr>
            <p:spPr>
              <a:xfrm>
                <a:off x="1067758" y="1556792"/>
                <a:ext cx="2736304" cy="2808313"/>
              </a:xfrm>
              <a:custGeom>
                <a:avLst/>
                <a:gdLst>
                  <a:gd name="connsiteX0" fmla="*/ 1954556 w 3909112"/>
                  <a:gd name="connsiteY0" fmla="*/ 0 h 3909112"/>
                  <a:gd name="connsiteX1" fmla="*/ 3647251 w 3909112"/>
                  <a:gd name="connsiteY1" fmla="*/ 977278 h 3909112"/>
                  <a:gd name="connsiteX2" fmla="*/ 3647251 w 3909112"/>
                  <a:gd name="connsiteY2" fmla="*/ 2931834 h 3909112"/>
                  <a:gd name="connsiteX3" fmla="*/ 1954556 w 3909112"/>
                  <a:gd name="connsiteY3" fmla="*/ 1954556 h 3909112"/>
                  <a:gd name="connsiteX4" fmla="*/ 1954556 w 3909112"/>
                  <a:gd name="connsiteY4" fmla="*/ 0 h 3909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9112" h="3909112">
                    <a:moveTo>
                      <a:pt x="1954556" y="0"/>
                    </a:moveTo>
                    <a:cubicBezTo>
                      <a:pt x="2652852" y="0"/>
                      <a:pt x="3298103" y="372536"/>
                      <a:pt x="3647251" y="977278"/>
                    </a:cubicBezTo>
                    <a:cubicBezTo>
                      <a:pt x="3996399" y="1582020"/>
                      <a:pt x="3996399" y="2327092"/>
                      <a:pt x="3647251" y="2931834"/>
                    </a:cubicBezTo>
                    <a:lnTo>
                      <a:pt x="1954556" y="1954556"/>
                    </a:lnTo>
                    <a:lnTo>
                      <a:pt x="1954556" y="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0" vert="horz" wrap="square" lIns="2146937" tIns="742914" rIns="479050" bIns="1906341" numCol="1" spcCol="1270" anchor="ctr" anchorCtr="0">
                <a:noAutofit/>
              </a:bodyPr>
              <a:lstStyle/>
              <a:p>
                <a:pPr algn="ctr" defTabSz="75565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500" dirty="0">
                  <a:solidFill>
                    <a:prstClr val="white"/>
                  </a:solidFill>
                  <a:latin typeface="DINPro"/>
                  <a:cs typeface="DINPro"/>
                </a:endParaRPr>
              </a:p>
              <a:p>
                <a:pPr algn="ctr" defTabSz="75565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500" dirty="0">
                  <a:solidFill>
                    <a:prstClr val="white"/>
                  </a:solidFill>
                  <a:latin typeface="DINPro"/>
                  <a:cs typeface="DINPro"/>
                </a:endParaRPr>
              </a:p>
            </p:txBody>
          </p:sp>
        </p:grpSp>
        <p:sp>
          <p:nvSpPr>
            <p:cNvPr id="26" name="Oval 25"/>
            <p:cNvSpPr/>
            <p:nvPr/>
          </p:nvSpPr>
          <p:spPr>
            <a:xfrm>
              <a:off x="3203848" y="1700808"/>
              <a:ext cx="2808312" cy="2736304"/>
            </a:xfrm>
            <a:prstGeom prst="ellips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500">
                <a:latin typeface="DINPro"/>
                <a:cs typeface="DINPro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3851920" y="2348880"/>
              <a:ext cx="1512168" cy="1512168"/>
            </a:xfrm>
            <a:prstGeom prst="ellips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500">
                <a:latin typeface="DINPro"/>
                <a:cs typeface="DINPro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572000" y="2132856"/>
              <a:ext cx="1870274" cy="8695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500" b="1">
                  <a:solidFill>
                    <a:prstClr val="black"/>
                  </a:solidFill>
                  <a:latin typeface="Calibri" pitchFamily="34" charset="0"/>
                  <a:cs typeface="Calibri" pitchFamily="34" charset="0"/>
                </a:defRPr>
              </a:lvl1pPr>
            </a:lstStyle>
            <a:p>
              <a:r>
                <a:rPr lang="en-US" dirty="0">
                  <a:latin typeface="DINPro"/>
                  <a:cs typeface="DINPro"/>
                </a:rPr>
                <a:t>Environmental</a:t>
              </a:r>
              <a:br>
                <a:rPr lang="en-US" dirty="0">
                  <a:latin typeface="DINPro"/>
                  <a:cs typeface="DINPro"/>
                </a:rPr>
              </a:br>
              <a:r>
                <a:rPr lang="en-US" b="0" dirty="0">
                  <a:latin typeface="DINPro"/>
                  <a:cs typeface="DINPro"/>
                </a:rPr>
                <a:t>Score: 2</a:t>
              </a:r>
            </a:p>
            <a:p>
              <a:endParaRPr lang="en-GB" dirty="0">
                <a:latin typeface="DINPro"/>
                <a:cs typeface="DINPro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771801" y="2132856"/>
              <a:ext cx="1870274" cy="8695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500" b="1">
                  <a:solidFill>
                    <a:prstClr val="black"/>
                  </a:solidFill>
                  <a:latin typeface="Calibri" pitchFamily="34" charset="0"/>
                  <a:cs typeface="Calibri" pitchFamily="34" charset="0"/>
                </a:defRPr>
              </a:lvl1pPr>
            </a:lstStyle>
            <a:p>
              <a:r>
                <a:rPr lang="en-US" dirty="0" smtClean="0">
                  <a:latin typeface="DINPro"/>
                  <a:cs typeface="DINPro"/>
                </a:rPr>
                <a:t>Economic</a:t>
              </a:r>
              <a:br>
                <a:rPr lang="en-US" dirty="0" smtClean="0">
                  <a:latin typeface="DINPro"/>
                  <a:cs typeface="DINPro"/>
                </a:rPr>
              </a:br>
              <a:r>
                <a:rPr lang="en-US" b="0" dirty="0" smtClean="0">
                  <a:latin typeface="DINPro"/>
                  <a:cs typeface="DINPro"/>
                </a:rPr>
                <a:t>Score</a:t>
              </a:r>
              <a:r>
                <a:rPr lang="en-US" b="0" dirty="0">
                  <a:latin typeface="DINPro"/>
                  <a:cs typeface="DINPro"/>
                </a:rPr>
                <a:t>: 1</a:t>
              </a:r>
            </a:p>
            <a:p>
              <a:endParaRPr lang="en-GB" dirty="0">
                <a:latin typeface="DINPro"/>
                <a:cs typeface="DINPro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707904" y="4149080"/>
              <a:ext cx="1870274" cy="8695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500" b="1">
                  <a:solidFill>
                    <a:prstClr val="black"/>
                  </a:solidFill>
                  <a:latin typeface="Calibri" pitchFamily="34" charset="0"/>
                  <a:cs typeface="Calibri" pitchFamily="34" charset="0"/>
                </a:defRPr>
              </a:lvl1pPr>
            </a:lstStyle>
            <a:p>
              <a:r>
                <a:rPr lang="en-US" dirty="0">
                  <a:latin typeface="DINPro"/>
                  <a:cs typeface="DINPro"/>
                </a:rPr>
                <a:t>Social</a:t>
              </a:r>
              <a:br>
                <a:rPr lang="en-US" dirty="0">
                  <a:latin typeface="DINPro"/>
                  <a:cs typeface="DINPro"/>
                </a:rPr>
              </a:br>
              <a:r>
                <a:rPr lang="en-US" b="0" dirty="0">
                  <a:latin typeface="DINPro"/>
                  <a:cs typeface="DINPro"/>
                </a:rPr>
                <a:t>Score: 3</a:t>
              </a:r>
            </a:p>
            <a:p>
              <a:endParaRPr lang="en-GB" dirty="0">
                <a:latin typeface="DINPro"/>
                <a:cs typeface="DINPro"/>
              </a:endParaRPr>
            </a:p>
          </p:txBody>
        </p:sp>
        <p:sp>
          <p:nvSpPr>
            <p:cNvPr id="31" name="Donut 30"/>
            <p:cNvSpPr/>
            <p:nvPr/>
          </p:nvSpPr>
          <p:spPr>
            <a:xfrm>
              <a:off x="2339752" y="980728"/>
              <a:ext cx="4464496" cy="4248472"/>
            </a:xfrm>
            <a:prstGeom prst="donut">
              <a:avLst>
                <a:gd name="adj" fmla="val 8159"/>
              </a:avLst>
            </a:prstGeom>
            <a:solidFill>
              <a:srgbClr val="9086B4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prstClr val="black"/>
                </a:solidFill>
                <a:latin typeface="DINPro"/>
                <a:cs typeface="DINPro"/>
              </a:endParaRPr>
            </a:p>
          </p:txBody>
        </p:sp>
        <p:sp>
          <p:nvSpPr>
            <p:cNvPr id="32" name="Donut 31"/>
            <p:cNvSpPr/>
            <p:nvPr/>
          </p:nvSpPr>
          <p:spPr>
            <a:xfrm>
              <a:off x="2123728" y="764704"/>
              <a:ext cx="4896544" cy="4680520"/>
            </a:xfrm>
            <a:prstGeom prst="donut">
              <a:avLst>
                <a:gd name="adj" fmla="val 5567"/>
              </a:avLst>
            </a:prstGeom>
            <a:solidFill>
              <a:srgbClr val="9086B4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prstClr val="black"/>
                </a:solidFill>
                <a:latin typeface="DINPro"/>
                <a:cs typeface="DINPro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35895" y="764704"/>
              <a:ext cx="1942282" cy="8695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b="1" dirty="0" smtClean="0">
                  <a:solidFill>
                    <a:prstClr val="black"/>
                  </a:solidFill>
                  <a:latin typeface="DINPro"/>
                  <a:cs typeface="DINPro"/>
                </a:rPr>
                <a:t>National capacity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 smtClean="0">
                  <a:solidFill>
                    <a:prstClr val="black"/>
                  </a:solidFill>
                  <a:latin typeface="DINPro"/>
                  <a:cs typeface="DINPro"/>
                </a:rPr>
                <a:t>Score: 2</a:t>
              </a:r>
            </a:p>
            <a:p>
              <a:pPr algn="ctr"/>
              <a:endParaRPr lang="en-GB" sz="1500" dirty="0">
                <a:latin typeface="DINPro"/>
                <a:cs typeface="DINPro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04800" y="746365"/>
            <a:ext cx="4572000" cy="1200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200"/>
              </a:spcAft>
              <a:buClr>
                <a:srgbClr val="F13F3B"/>
              </a:buClr>
            </a:pPr>
            <a:r>
              <a:rPr lang="en-US" sz="2400" dirty="0" smtClean="0">
                <a:solidFill>
                  <a:srgbClr val="262626"/>
                </a:solidFill>
                <a:latin typeface="DINPro"/>
                <a:cs typeface="DINPro"/>
                <a:sym typeface="Gotham HTF Book" charset="0"/>
              </a:rPr>
              <a:t>Maximizing the sustainability potential of our partner’s projects</a:t>
            </a:r>
            <a:endParaRPr lang="en-US" sz="2400" dirty="0">
              <a:solidFill>
                <a:srgbClr val="262626"/>
              </a:solidFill>
              <a:latin typeface="DINPro"/>
              <a:cs typeface="DINPro"/>
              <a:sym typeface="Gotham HTF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15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Sustainable Project Management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92714" y="1647180"/>
            <a:ext cx="5678715" cy="2591883"/>
          </a:xfrm>
        </p:spPr>
        <p:txBody>
          <a:bodyPr numCol="1"/>
          <a:lstStyle/>
          <a:p>
            <a:pPr lvl="0"/>
            <a:r>
              <a:rPr lang="en-US" sz="2400" b="1">
                <a:solidFill>
                  <a:srgbClr val="3979B8"/>
                </a:solidFill>
              </a:rPr>
              <a:t>BEST PRACTICES</a:t>
            </a:r>
          </a:p>
          <a:p>
            <a:pPr lvl="1"/>
            <a:r>
              <a:rPr lang="en-US" sz="2400"/>
              <a:t>Methodology</a:t>
            </a:r>
          </a:p>
          <a:p>
            <a:pPr lvl="1"/>
            <a:r>
              <a:rPr lang="en-US" sz="2400"/>
              <a:t>Tools</a:t>
            </a:r>
          </a:p>
          <a:p>
            <a:pPr lvl="1"/>
            <a:r>
              <a:rPr lang="en-US" sz="2400"/>
              <a:t>Training</a:t>
            </a:r>
          </a:p>
          <a:p>
            <a:pPr lvl="1"/>
            <a:r>
              <a:rPr lang="en-US" sz="2400"/>
              <a:t>Community engagement </a:t>
            </a:r>
          </a:p>
          <a:p>
            <a:pPr lvl="1"/>
            <a:r>
              <a:rPr lang="en-US" sz="2400"/>
              <a:t>Gender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40747" y="579787"/>
            <a:ext cx="2664296" cy="4976637"/>
            <a:chOff x="340747" y="579787"/>
            <a:chExt cx="2664296" cy="4976637"/>
          </a:xfrm>
        </p:grpSpPr>
        <p:sp>
          <p:nvSpPr>
            <p:cNvPr id="5" name="Rectangle 4"/>
            <p:cNvSpPr/>
            <p:nvPr/>
          </p:nvSpPr>
          <p:spPr>
            <a:xfrm>
              <a:off x="1541538" y="579787"/>
              <a:ext cx="1463505" cy="1499499"/>
            </a:xfrm>
            <a:prstGeom prst="rect">
              <a:avLst/>
            </a:prstGeom>
            <a:solidFill>
              <a:srgbClr val="2D92D0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4400" b="1" dirty="0" smtClean="0">
                  <a:solidFill>
                    <a:srgbClr val="FFFFFF"/>
                  </a:solidFill>
                  <a:latin typeface="DINPro"/>
                </a:rPr>
                <a:t>PM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 smtClean="0">
                  <a:solidFill>
                    <a:srgbClr val="FFFFFF"/>
                  </a:solidFill>
                  <a:latin typeface="DINPro"/>
                </a:rPr>
                <a:t>Project Management</a:t>
              </a:r>
              <a:endParaRPr lang="en-US" sz="1600" dirty="0">
                <a:solidFill>
                  <a:srgbClr val="FFFFFF"/>
                </a:solidFill>
                <a:latin typeface="DINPro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41538" y="2235972"/>
              <a:ext cx="1463505" cy="1581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7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I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Infrastructure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541538" y="3964164"/>
              <a:ext cx="1463505" cy="15922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7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P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Procurement</a:t>
              </a:r>
            </a:p>
          </p:txBody>
        </p:sp>
        <p:sp>
          <p:nvSpPr>
            <p:cNvPr id="8" name="Right Arrow 7"/>
            <p:cNvSpPr/>
            <p:nvPr/>
          </p:nvSpPr>
          <p:spPr>
            <a:xfrm>
              <a:off x="1101904" y="1011836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>
              <a:off x="1101904" y="2688895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1101904" y="4449382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0747" y="579788"/>
              <a:ext cx="1008112" cy="4959335"/>
            </a:xfrm>
            <a:prstGeom prst="rect">
              <a:avLst/>
            </a:prstGeom>
            <a:solidFill>
              <a:srgbClr val="2D92D0"/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 vert="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>
                  <a:solidFill>
                    <a:schemeClr val="bg1"/>
                  </a:solidFill>
                  <a:latin typeface="DINPro"/>
                  <a:ea typeface="ＭＳ Ｐゴシック" charset="-128"/>
                  <a:cs typeface="DINPro"/>
                </a:rPr>
                <a:t>PROJECT MANAGEMENT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55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Gender Toolkit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146606" y="854442"/>
            <a:ext cx="4915374" cy="4168935"/>
          </a:xfrm>
        </p:spPr>
        <p:txBody>
          <a:bodyPr numCol="1"/>
          <a:lstStyle/>
          <a:p>
            <a:pPr lvl="1"/>
            <a:r>
              <a:rPr lang="en-US" sz="2800"/>
              <a:t>Guidelines and guidance to include gender aspects in all UNOPS projects</a:t>
            </a:r>
          </a:p>
          <a:p>
            <a:pPr marL="0" lvl="1" indent="0">
              <a:buNone/>
            </a:pPr>
            <a:endParaRPr lang="en-US" sz="2800"/>
          </a:p>
          <a:p>
            <a:pPr lvl="1"/>
            <a:r>
              <a:rPr lang="en-US" sz="2800"/>
              <a:t>Aligned with UNOPS Project Management methodology</a:t>
            </a:r>
          </a:p>
          <a:p>
            <a:pPr marL="0" lvl="1" indent="0">
              <a:buNone/>
            </a:pPr>
            <a:endParaRPr lang="en-US" sz="2800"/>
          </a:p>
          <a:p>
            <a:pPr lvl="1"/>
            <a:r>
              <a:rPr lang="en-US" sz="2800"/>
              <a:t>Case Studies</a:t>
            </a:r>
          </a:p>
          <a:p>
            <a:pPr lvl="1"/>
            <a:endParaRPr lang="en-US" sz="24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349638" y="1014173"/>
            <a:ext cx="3794362" cy="4700827"/>
          </a:xfrm>
          <a:prstGeom prst="snip2DiagRect">
            <a:avLst>
              <a:gd name="adj1" fmla="val 0"/>
              <a:gd name="adj2" fmla="val 32812"/>
            </a:avLst>
          </a:prstGeom>
        </p:spPr>
      </p:pic>
      <p:sp>
        <p:nvSpPr>
          <p:cNvPr id="11" name="Rectangle 10"/>
          <p:cNvSpPr/>
          <p:nvPr/>
        </p:nvSpPr>
        <p:spPr>
          <a:xfrm>
            <a:off x="5350381" y="918492"/>
            <a:ext cx="2185717" cy="80418"/>
          </a:xfrm>
          <a:prstGeom prst="rect">
            <a:avLst/>
          </a:prstGeom>
          <a:solidFill>
            <a:srgbClr val="3979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"/>
            </a:endParaRPr>
          </a:p>
        </p:txBody>
      </p:sp>
      <p:sp>
        <p:nvSpPr>
          <p:cNvPr id="12" name="Parallelogram 11"/>
          <p:cNvSpPr/>
          <p:nvPr/>
        </p:nvSpPr>
        <p:spPr>
          <a:xfrm>
            <a:off x="7596498" y="3964780"/>
            <a:ext cx="2095502" cy="2198688"/>
          </a:xfrm>
          <a:prstGeom prst="parallelogram">
            <a:avLst>
              <a:gd name="adj" fmla="val 40151"/>
            </a:avLst>
          </a:prstGeom>
          <a:solidFill>
            <a:srgbClr val="35B2FF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"/>
            </a:endParaRPr>
          </a:p>
        </p:txBody>
      </p:sp>
      <p:sp>
        <p:nvSpPr>
          <p:cNvPr id="13" name="Parallelogram 12"/>
          <p:cNvSpPr/>
          <p:nvPr/>
        </p:nvSpPr>
        <p:spPr>
          <a:xfrm>
            <a:off x="8252303" y="4583906"/>
            <a:ext cx="1368574" cy="1579562"/>
          </a:xfrm>
          <a:prstGeom prst="parallelogram">
            <a:avLst>
              <a:gd name="adj" fmla="val 47702"/>
            </a:avLst>
          </a:prstGeom>
          <a:solidFill>
            <a:srgbClr val="2D92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369129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Mtools_new-colors.pd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787" r="-21787"/>
          <a:stretch>
            <a:fillRect/>
          </a:stretch>
        </p:blipFill>
        <p:spPr>
          <a:xfrm>
            <a:off x="-1312995" y="283122"/>
            <a:ext cx="9755728" cy="553958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Project Management Tools </a:t>
            </a:r>
          </a:p>
        </p:txBody>
      </p:sp>
    </p:spTree>
    <p:extLst>
      <p:ext uri="{BB962C8B-B14F-4D97-AF65-F5344CB8AC3E}">
        <p14:creationId xmlns:p14="http://schemas.microsoft.com/office/powerpoint/2010/main" val="409368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Sustainable Project Management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92714" y="1647180"/>
            <a:ext cx="5678715" cy="2591883"/>
          </a:xfrm>
        </p:spPr>
        <p:txBody>
          <a:bodyPr numCol="1"/>
          <a:lstStyle/>
          <a:p>
            <a:pPr lvl="0"/>
            <a:r>
              <a:rPr lang="en-US" sz="2400" b="1">
                <a:solidFill>
                  <a:srgbClr val="3979B8"/>
                </a:solidFill>
              </a:rPr>
              <a:t>SERVICES DELIVERY</a:t>
            </a:r>
          </a:p>
          <a:p>
            <a:pPr lvl="1"/>
            <a:r>
              <a:rPr lang="en-US" sz="2400"/>
              <a:t>Advisory services</a:t>
            </a:r>
          </a:p>
          <a:p>
            <a:pPr lvl="1"/>
            <a:r>
              <a:rPr lang="en-US" sz="2400"/>
              <a:t>PM Online Training</a:t>
            </a:r>
          </a:p>
          <a:p>
            <a:pPr lvl="1"/>
            <a:r>
              <a:rPr lang="en-US" sz="2400"/>
              <a:t>Project Planning</a:t>
            </a:r>
          </a:p>
          <a:p>
            <a:pPr lvl="1"/>
            <a:r>
              <a:rPr lang="en-US" sz="2400"/>
              <a:t>Project Office Implementation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40747" y="579787"/>
            <a:ext cx="2664296" cy="4976637"/>
            <a:chOff x="340747" y="579787"/>
            <a:chExt cx="2664296" cy="4976637"/>
          </a:xfrm>
        </p:grpSpPr>
        <p:sp>
          <p:nvSpPr>
            <p:cNvPr id="5" name="Rectangle 4"/>
            <p:cNvSpPr/>
            <p:nvPr/>
          </p:nvSpPr>
          <p:spPr>
            <a:xfrm>
              <a:off x="1541538" y="579787"/>
              <a:ext cx="1463505" cy="1499499"/>
            </a:xfrm>
            <a:prstGeom prst="rect">
              <a:avLst/>
            </a:prstGeom>
            <a:solidFill>
              <a:srgbClr val="2D92D0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4400" b="1" dirty="0" smtClean="0">
                  <a:solidFill>
                    <a:srgbClr val="FFFFFF"/>
                  </a:solidFill>
                  <a:latin typeface="DINPro"/>
                </a:rPr>
                <a:t>PM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 smtClean="0">
                  <a:solidFill>
                    <a:srgbClr val="FFFFFF"/>
                  </a:solidFill>
                  <a:latin typeface="DINPro"/>
                </a:rPr>
                <a:t>Project Management</a:t>
              </a:r>
              <a:endParaRPr lang="en-US" sz="1600" dirty="0">
                <a:solidFill>
                  <a:srgbClr val="FFFFFF"/>
                </a:solidFill>
                <a:latin typeface="DINPro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41538" y="2235972"/>
              <a:ext cx="1463505" cy="1581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7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I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Infrastructure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541538" y="3964164"/>
              <a:ext cx="1463505" cy="15922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7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P</a:t>
              </a:r>
            </a:p>
            <a:p>
              <a:pPr algn="ctr">
                <a:lnSpc>
                  <a:spcPct val="6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DINPro"/>
                </a:rPr>
                <a:t>Procurement</a:t>
              </a:r>
            </a:p>
          </p:txBody>
        </p:sp>
        <p:sp>
          <p:nvSpPr>
            <p:cNvPr id="8" name="Right Arrow 7"/>
            <p:cNvSpPr/>
            <p:nvPr/>
          </p:nvSpPr>
          <p:spPr>
            <a:xfrm>
              <a:off x="1101904" y="1011836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>
              <a:off x="1101904" y="2688895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1101904" y="4449382"/>
              <a:ext cx="534987" cy="534987"/>
            </a:xfrm>
            <a:prstGeom prst="rightArrow">
              <a:avLst/>
            </a:prstGeom>
            <a:solidFill>
              <a:srgbClr val="2D92D0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n w="38100" cmpd="sng">
                  <a:solidFill>
                    <a:srgbClr val="FFFFFF"/>
                  </a:solidFill>
                </a:ln>
                <a:latin typeface="DINPro"/>
                <a:ea typeface="ＭＳ Ｐゴシック" charset="-128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0747" y="579788"/>
              <a:ext cx="1008112" cy="4959335"/>
            </a:xfrm>
            <a:prstGeom prst="rect">
              <a:avLst/>
            </a:prstGeom>
            <a:solidFill>
              <a:srgbClr val="2D92D0"/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 vert="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>
                  <a:solidFill>
                    <a:schemeClr val="bg1"/>
                  </a:solidFill>
                  <a:latin typeface="DINPro"/>
                  <a:ea typeface="ＭＳ Ｐゴシック" charset="-128"/>
                  <a:cs typeface="DINPro"/>
                </a:rPr>
                <a:t>PROJECT MANAGEMENT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87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Global Credentials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662" y="1023914"/>
            <a:ext cx="2601579" cy="1054467"/>
          </a:xfrm>
          <a:prstGeom prst="rect">
            <a:avLst/>
          </a:prstGeom>
        </p:spPr>
      </p:pic>
      <p:pic>
        <p:nvPicPr>
          <p:cNvPr id="5" name="Picture 7" descr="Project Management Institut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3219" y="2485020"/>
            <a:ext cx="2213282" cy="129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505" y="2475888"/>
            <a:ext cx="2248310" cy="1313173"/>
          </a:xfrm>
          <a:prstGeom prst="rect">
            <a:avLst/>
          </a:prstGeom>
        </p:spPr>
      </p:pic>
      <p:pic>
        <p:nvPicPr>
          <p:cNvPr id="7" name="Picture 2" descr="M:\SPMPG\Logos\APMG%20International%20ACO%20Logo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9895" y="4347478"/>
            <a:ext cx="3313113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466815" y="2518806"/>
            <a:ext cx="41547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1600" dirty="0">
                <a:solidFill>
                  <a:srgbClr val="3979B8"/>
                </a:solidFill>
                <a:latin typeface="DINPro"/>
                <a:cs typeface="DINPro"/>
              </a:rPr>
              <a:t>UNOPS continuously benchmarks against external bodies, striving for external certifications of processes and adopting internationally recognized best practices and standards.</a:t>
            </a:r>
          </a:p>
        </p:txBody>
      </p:sp>
    </p:spTree>
    <p:extLst>
      <p:ext uri="{BB962C8B-B14F-4D97-AF65-F5344CB8AC3E}">
        <p14:creationId xmlns:p14="http://schemas.microsoft.com/office/powerpoint/2010/main" val="122168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2014 Project Management Work (SPMPG)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40749" y="744618"/>
            <a:ext cx="8269550" cy="4642769"/>
          </a:xfrm>
        </p:spPr>
        <p:txBody>
          <a:bodyPr numCol="2" spcCol="360000"/>
          <a:lstStyle/>
          <a:p>
            <a:pPr lvl="1"/>
            <a:r>
              <a:rPr lang="en-US" sz="2400" dirty="0"/>
              <a:t>Support </a:t>
            </a:r>
            <a:r>
              <a:rPr lang="en-US" sz="2400" dirty="0" smtClean="0"/>
              <a:t>projects </a:t>
            </a:r>
            <a:r>
              <a:rPr lang="en-US" sz="2400" dirty="0"/>
              <a:t>in </a:t>
            </a:r>
            <a:r>
              <a:rPr lang="en-US" sz="2400" b="1" dirty="0" smtClean="0"/>
              <a:t>123</a:t>
            </a:r>
            <a:r>
              <a:rPr lang="en-US" sz="2400" dirty="0" smtClean="0"/>
              <a:t> </a:t>
            </a:r>
            <a:r>
              <a:rPr lang="en-US" sz="2400" dirty="0"/>
              <a:t>countries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More than </a:t>
            </a:r>
            <a:r>
              <a:rPr lang="en-US" sz="2400" b="1" dirty="0"/>
              <a:t>450</a:t>
            </a:r>
            <a:r>
              <a:rPr lang="en-US" sz="2400" dirty="0"/>
              <a:t> new projects (leads) evaluated per year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Capacity building workshops with more than </a:t>
            </a:r>
            <a:r>
              <a:rPr lang="en-US" sz="2400" b="1" dirty="0" smtClean="0"/>
              <a:t>2700</a:t>
            </a:r>
            <a:r>
              <a:rPr lang="en-US" sz="2400" dirty="0" smtClean="0"/>
              <a:t> </a:t>
            </a:r>
            <a:r>
              <a:rPr lang="en-US" sz="2400" dirty="0"/>
              <a:t>people attending the workshops in </a:t>
            </a:r>
            <a:r>
              <a:rPr lang="en-US" sz="2400" dirty="0" smtClean="0"/>
              <a:t>30 </a:t>
            </a:r>
            <a:r>
              <a:rPr lang="en-US" sz="2400" dirty="0"/>
              <a:t>countries</a:t>
            </a:r>
          </a:p>
          <a:p>
            <a:pPr lvl="1"/>
            <a:endParaRPr lang="en-US" sz="2400" dirty="0"/>
          </a:p>
          <a:p>
            <a:pPr lvl="1"/>
            <a:r>
              <a:rPr lang="en-US" sz="2400" b="1" dirty="0"/>
              <a:t>160</a:t>
            </a:r>
            <a:r>
              <a:rPr lang="en-US" sz="2400" dirty="0"/>
              <a:t> UNOPS Project Managers trained this year and </a:t>
            </a:r>
            <a:r>
              <a:rPr lang="en-US" sz="2400" b="1" dirty="0" smtClean="0"/>
              <a:t>415</a:t>
            </a:r>
            <a:r>
              <a:rPr lang="en-US" sz="2400" dirty="0" smtClean="0"/>
              <a:t> </a:t>
            </a:r>
            <a:r>
              <a:rPr lang="en-US" sz="2400" dirty="0"/>
              <a:t>in the UNOPS Certified Project Manager Program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PM Online Training for UNOPS and partners with more than </a:t>
            </a:r>
            <a:r>
              <a:rPr lang="en-US" sz="2400" b="1" dirty="0" smtClean="0"/>
              <a:t>1810</a:t>
            </a:r>
            <a:r>
              <a:rPr lang="en-US" sz="2400" dirty="0" smtClean="0"/>
              <a:t> </a:t>
            </a:r>
            <a:r>
              <a:rPr lang="en-US" sz="2400" dirty="0"/>
              <a:t>students attending in French, </a:t>
            </a:r>
            <a:r>
              <a:rPr lang="en-US" sz="2400" dirty="0" smtClean="0"/>
              <a:t>Spanish, English and Arabic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82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Our Team – </a:t>
            </a:r>
            <a:r>
              <a:rPr lang="en-US" smtClean="0"/>
              <a:t>25 </a:t>
            </a:r>
            <a:r>
              <a:rPr lang="en-US"/>
              <a:t>countries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02" y="576263"/>
            <a:ext cx="8399658" cy="4937125"/>
          </a:xfrm>
        </p:spPr>
      </p:pic>
    </p:spTree>
    <p:extLst>
      <p:ext uri="{BB962C8B-B14F-4D97-AF65-F5344CB8AC3E}">
        <p14:creationId xmlns:p14="http://schemas.microsoft.com/office/powerpoint/2010/main" val="69262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59720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spc="-300" dirty="0">
                <a:solidFill>
                  <a:srgbClr val="3979B8"/>
                </a:solidFill>
                <a:latin typeface="DINPro-Light"/>
                <a:cs typeface="DINPro-Light"/>
              </a:rPr>
              <a:t>What makes our</a:t>
            </a:r>
          </a:p>
          <a:p>
            <a:pPr algn="ctr">
              <a:tabLst>
                <a:tab pos="355600" algn="l"/>
              </a:tabLst>
            </a:pPr>
            <a:r>
              <a:rPr lang="en-US" sz="6600" spc="-300" dirty="0" smtClean="0">
                <a:solidFill>
                  <a:srgbClr val="3979B8"/>
                </a:solidFill>
                <a:latin typeface="DINPro"/>
                <a:cs typeface="DINPro"/>
              </a:rPr>
              <a:t>projects different? </a:t>
            </a:r>
            <a:endParaRPr lang="en-US" sz="6600" spc="-300" dirty="0">
              <a:solidFill>
                <a:srgbClr val="3979B8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130779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rbil1 35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0"/>
            <a:ext cx="9144000" cy="6858000"/>
          </a:xfrm>
          <a:prstGeom prst="rect">
            <a:avLst/>
          </a:prstGeom>
        </p:spPr>
      </p:pic>
      <p:sp>
        <p:nvSpPr>
          <p:cNvPr id="3" name="Text Placeholder 6"/>
          <p:cNvSpPr txBox="1">
            <a:spLocks/>
          </p:cNvSpPr>
          <p:nvPr/>
        </p:nvSpPr>
        <p:spPr bwMode="auto">
          <a:xfrm>
            <a:off x="5317067" y="3962400"/>
            <a:ext cx="3826934" cy="1590696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 smtClean="0">
                <a:solidFill>
                  <a:srgbClr val="FFFFFF"/>
                </a:solidFill>
                <a:latin typeface="DINPro"/>
                <a:cs typeface="DINPro"/>
              </a:rPr>
              <a:t>Erbil –</a:t>
            </a:r>
            <a:r>
              <a:rPr lang="en-US" sz="2400" kern="0" dirty="0">
                <a:solidFill>
                  <a:srgbClr val="FFFFFF"/>
                </a:solidFill>
                <a:latin typeface="DINPro"/>
                <a:cs typeface="DINPro"/>
              </a:rPr>
              <a:t> </a:t>
            </a:r>
            <a:r>
              <a:rPr lang="en-US" sz="2400" kern="0" dirty="0" smtClean="0">
                <a:solidFill>
                  <a:srgbClr val="FFFFFF"/>
                </a:solidFill>
                <a:latin typeface="DINPro"/>
                <a:cs typeface="DINPro"/>
              </a:rPr>
              <a:t>Kurdistan - Iraq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 smtClean="0">
                <a:solidFill>
                  <a:srgbClr val="FFFFFF"/>
                </a:solidFill>
                <a:latin typeface="DINPro"/>
                <a:cs typeface="DINPro"/>
              </a:rPr>
              <a:t>15/04/2015 - 13:20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 err="1" smtClean="0">
                <a:solidFill>
                  <a:srgbClr val="FFFFFF"/>
                </a:solidFill>
                <a:latin typeface="DINPro"/>
                <a:cs typeface="DINPro"/>
              </a:rPr>
              <a:t>Ainkawa</a:t>
            </a:r>
            <a:r>
              <a:rPr lang="en-US" sz="2400" kern="0" dirty="0" smtClean="0">
                <a:solidFill>
                  <a:srgbClr val="FFFFFF"/>
                </a:solidFill>
                <a:latin typeface="DINPro"/>
                <a:cs typeface="DINPro"/>
              </a:rPr>
              <a:t> Café</a:t>
            </a:r>
            <a:endParaRPr lang="en-US" sz="2400" kern="0" dirty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100028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rbil2 35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276" y="-220133"/>
            <a:ext cx="9222276" cy="6109758"/>
          </a:xfrm>
          <a:prstGeom prst="rect">
            <a:avLst/>
          </a:prstGeom>
        </p:spPr>
      </p:pic>
      <p:sp>
        <p:nvSpPr>
          <p:cNvPr id="4" name="Text Placeholder 6"/>
          <p:cNvSpPr txBox="1">
            <a:spLocks/>
          </p:cNvSpPr>
          <p:nvPr/>
        </p:nvSpPr>
        <p:spPr bwMode="auto">
          <a:xfrm>
            <a:off x="5317067" y="3962400"/>
            <a:ext cx="3826934" cy="1590696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 smtClean="0">
                <a:solidFill>
                  <a:srgbClr val="FFFFFF"/>
                </a:solidFill>
                <a:latin typeface="DINPro"/>
                <a:cs typeface="DINPro"/>
              </a:rPr>
              <a:t>Erbil –</a:t>
            </a:r>
            <a:r>
              <a:rPr lang="en-US" sz="2400" kern="0" dirty="0">
                <a:solidFill>
                  <a:srgbClr val="FFFFFF"/>
                </a:solidFill>
                <a:latin typeface="DINPro"/>
                <a:cs typeface="DINPro"/>
              </a:rPr>
              <a:t> </a:t>
            </a:r>
            <a:r>
              <a:rPr lang="en-US" sz="2400" kern="0" dirty="0" smtClean="0">
                <a:solidFill>
                  <a:srgbClr val="FFFFFF"/>
                </a:solidFill>
                <a:latin typeface="DINPro"/>
                <a:cs typeface="DINPro"/>
              </a:rPr>
              <a:t>Kurdistan - Iraq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 smtClean="0">
                <a:solidFill>
                  <a:srgbClr val="FFFFFF"/>
                </a:solidFill>
                <a:latin typeface="DINPro"/>
                <a:cs typeface="DINPro"/>
              </a:rPr>
              <a:t>17/04/2015 - 17:40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 err="1" smtClean="0">
                <a:solidFill>
                  <a:srgbClr val="FFFFFF"/>
                </a:solidFill>
                <a:latin typeface="DINPro"/>
                <a:cs typeface="DINPro"/>
              </a:rPr>
              <a:t>Ainkawa</a:t>
            </a:r>
            <a:r>
              <a:rPr lang="en-US" sz="2400" kern="0" dirty="0" smtClean="0">
                <a:solidFill>
                  <a:srgbClr val="FFFFFF"/>
                </a:solidFill>
                <a:latin typeface="DINPro"/>
                <a:cs typeface="DINPro"/>
              </a:rPr>
              <a:t> Café</a:t>
            </a:r>
            <a:endParaRPr lang="en-US" sz="2400" kern="0" dirty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134211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5926667" y="4318000"/>
            <a:ext cx="3217334" cy="118443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>
                <a:solidFill>
                  <a:srgbClr val="FFFFFF"/>
                </a:solidFill>
                <a:latin typeface="DINPro"/>
                <a:cs typeface="DINPro"/>
              </a:rPr>
              <a:t>Post Conflict / Disaster Conditions</a:t>
            </a:r>
          </a:p>
        </p:txBody>
      </p:sp>
    </p:spTree>
    <p:extLst>
      <p:ext uri="{BB962C8B-B14F-4D97-AF65-F5344CB8AC3E}">
        <p14:creationId xmlns:p14="http://schemas.microsoft.com/office/powerpoint/2010/main" val="282003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riLanka_Solid_Waste_Management3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1" cy="5715000"/>
          </a:xfrm>
          <a:prstGeom prst="rect">
            <a:avLst/>
          </a:prstGeom>
        </p:spPr>
      </p:pic>
      <p:sp>
        <p:nvSpPr>
          <p:cNvPr id="5" name="Text Placeholder 6"/>
          <p:cNvSpPr txBox="1">
            <a:spLocks/>
          </p:cNvSpPr>
          <p:nvPr/>
        </p:nvSpPr>
        <p:spPr bwMode="auto">
          <a:xfrm>
            <a:off x="5926667" y="4318000"/>
            <a:ext cx="3217334" cy="118443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>
                <a:solidFill>
                  <a:srgbClr val="FFFFFF"/>
                </a:solidFill>
                <a:latin typeface="DINPro"/>
                <a:cs typeface="DINPro"/>
              </a:rPr>
              <a:t>Post Conflict / Disaster Conditions</a:t>
            </a:r>
          </a:p>
        </p:txBody>
      </p:sp>
    </p:spTree>
    <p:extLst>
      <p:ext uri="{BB962C8B-B14F-4D97-AF65-F5344CB8AC3E}">
        <p14:creationId xmlns:p14="http://schemas.microsoft.com/office/powerpoint/2010/main" val="234539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ideo1 1520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6587067" y="4630565"/>
            <a:ext cx="2556934" cy="118443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rgbClr val="FFFFFF"/>
                </a:solidFill>
                <a:latin typeface="DINPro"/>
                <a:cs typeface="DINPro"/>
              </a:rPr>
              <a:t>Remote 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rgbClr val="FFFFFF"/>
                </a:solidFill>
                <a:latin typeface="DINPro"/>
                <a:cs typeface="DINPro"/>
              </a:rPr>
              <a:t>Locations</a:t>
            </a:r>
          </a:p>
        </p:txBody>
      </p:sp>
    </p:spTree>
    <p:extLst>
      <p:ext uri="{BB962C8B-B14F-4D97-AF65-F5344CB8AC3E}">
        <p14:creationId xmlns:p14="http://schemas.microsoft.com/office/powerpoint/2010/main" val="62309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ideo1 1523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6904447" y="4732163"/>
            <a:ext cx="2239554" cy="982837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Extreme Work Conditions</a:t>
            </a:r>
          </a:p>
        </p:txBody>
      </p:sp>
    </p:spTree>
    <p:extLst>
      <p:ext uri="{BB962C8B-B14F-4D97-AF65-F5344CB8AC3E}">
        <p14:creationId xmlns:p14="http://schemas.microsoft.com/office/powerpoint/2010/main" val="222496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gadisho.pd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2596" y="0"/>
            <a:ext cx="9585224" cy="5715000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0" y="0"/>
            <a:ext cx="2319867" cy="84485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800" kern="0" dirty="0">
                <a:solidFill>
                  <a:srgbClr val="FFFFFF"/>
                </a:solidFill>
                <a:latin typeface="DINPro"/>
                <a:cs typeface="DINPro"/>
              </a:rPr>
              <a:t>Instability</a:t>
            </a:r>
          </a:p>
        </p:txBody>
      </p:sp>
    </p:spTree>
    <p:extLst>
      <p:ext uri="{BB962C8B-B14F-4D97-AF65-F5344CB8AC3E}">
        <p14:creationId xmlns:p14="http://schemas.microsoft.com/office/powerpoint/2010/main" val="406711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ideo1 152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72790" y="0"/>
            <a:ext cx="10159999" cy="5715000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6129866" y="0"/>
            <a:ext cx="3014133" cy="778166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 smtClean="0">
                <a:solidFill>
                  <a:srgbClr val="FFFFFF"/>
                </a:solidFill>
                <a:latin typeface="DINPro"/>
                <a:cs typeface="DINPro"/>
              </a:rPr>
              <a:t>Cultural Diversity</a:t>
            </a:r>
            <a:endParaRPr lang="en-US" sz="2400" kern="0" dirty="0">
              <a:solidFill>
                <a:srgbClr val="FFFFFF"/>
              </a:solidFill>
              <a:latin typeface="DINPro"/>
              <a:cs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360944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ideo1 152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159999" cy="5715000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1" y="0"/>
            <a:ext cx="1574800" cy="118443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rgbClr val="FFFFFF"/>
                </a:solidFill>
                <a:latin typeface="DINPro"/>
                <a:cs typeface="DINPro"/>
              </a:rPr>
              <a:t>Staff Safety</a:t>
            </a:r>
          </a:p>
        </p:txBody>
      </p:sp>
    </p:spTree>
    <p:extLst>
      <p:ext uri="{BB962C8B-B14F-4D97-AF65-F5344CB8AC3E}">
        <p14:creationId xmlns:p14="http://schemas.microsoft.com/office/powerpoint/2010/main" val="144103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ideo1 1525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3999" cy="5715001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0" y="4444299"/>
            <a:ext cx="3386667" cy="1184431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>
                <a:solidFill>
                  <a:srgbClr val="FFFFFF"/>
                </a:solidFill>
                <a:latin typeface="DINPro"/>
                <a:cs typeface="DINPro"/>
              </a:rPr>
              <a:t>Logistics and Local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334918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5715000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7715144" y="5071232"/>
            <a:ext cx="1428856" cy="678138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80000" tIns="187200" rIns="180000" bIns="18720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1800" kern="0">
                <a:solidFill>
                  <a:srgbClr val="FFFFFF"/>
                </a:solidFill>
                <a:latin typeface="DINPro"/>
                <a:cs typeface="DINPro"/>
              </a:rPr>
              <a:t>Poverty</a:t>
            </a:r>
          </a:p>
        </p:txBody>
      </p:sp>
    </p:spTree>
    <p:extLst>
      <p:ext uri="{BB962C8B-B14F-4D97-AF65-F5344CB8AC3E}">
        <p14:creationId xmlns:p14="http://schemas.microsoft.com/office/powerpoint/2010/main" val="38931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We Address Complexity? 5 Believes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823" y="926969"/>
            <a:ext cx="430494" cy="482409"/>
          </a:xfrm>
          <a:prstGeom prst="rect">
            <a:avLst/>
          </a:prstGeom>
          <a:solidFill>
            <a:srgbClr val="2D92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400">
                <a:solidFill>
                  <a:schemeClr val="bg1"/>
                </a:solidFill>
                <a:latin typeface="DINPro-Bold"/>
                <a:cs typeface="DINPro-Bold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823" y="1821946"/>
            <a:ext cx="430494" cy="482409"/>
          </a:xfrm>
          <a:prstGeom prst="rect">
            <a:avLst/>
          </a:prstGeom>
          <a:solidFill>
            <a:srgbClr val="479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400">
                <a:solidFill>
                  <a:schemeClr val="bg1"/>
                </a:solidFill>
                <a:latin typeface="DINPro-Bold"/>
                <a:cs typeface="DINPro-Bold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823" y="2716923"/>
            <a:ext cx="430494" cy="482409"/>
          </a:xfrm>
          <a:prstGeom prst="rect">
            <a:avLst/>
          </a:prstGeom>
          <a:solidFill>
            <a:srgbClr val="604A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400">
                <a:solidFill>
                  <a:schemeClr val="bg1"/>
                </a:solidFill>
                <a:latin typeface="DINPro-Bold"/>
                <a:cs typeface="DINPro-Bold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5823" y="3611900"/>
            <a:ext cx="430494" cy="48240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400">
                <a:solidFill>
                  <a:schemeClr val="bg1"/>
                </a:solidFill>
                <a:latin typeface="DINPro-Bold"/>
                <a:cs typeface="DINPro-Bold"/>
              </a:rPr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5823" y="4506877"/>
            <a:ext cx="430494" cy="48240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400">
                <a:solidFill>
                  <a:schemeClr val="bg1"/>
                </a:solidFill>
                <a:latin typeface="DINPro-Bold"/>
                <a:cs typeface="DINPro-Bold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8464" y="865014"/>
            <a:ext cx="4210338" cy="62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900" dirty="0">
                <a:solidFill>
                  <a:srgbClr val="2D92D0"/>
                </a:solidFill>
                <a:latin typeface="DINPro"/>
                <a:cs typeface="DINPro"/>
              </a:rPr>
              <a:t>The is no perfect solution. Done is better than perfect.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8464" y="1760668"/>
            <a:ext cx="3996030" cy="62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900" dirty="0">
                <a:solidFill>
                  <a:srgbClr val="479C33"/>
                </a:solidFill>
                <a:latin typeface="DINPro"/>
                <a:cs typeface="DINPro"/>
              </a:rPr>
              <a:t>It is impossible to wait for stability to start working.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8464" y="2656322"/>
            <a:ext cx="4038444" cy="62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900" dirty="0">
                <a:solidFill>
                  <a:srgbClr val="604A7B"/>
                </a:solidFill>
                <a:latin typeface="DINPro"/>
                <a:cs typeface="DINPro"/>
              </a:rPr>
              <a:t>Problems will happen. We need to be prepared to handle them.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8464" y="3551976"/>
            <a:ext cx="3674790" cy="62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900" dirty="0">
                <a:solidFill>
                  <a:schemeClr val="accent3">
                    <a:lumMod val="75000"/>
                  </a:schemeClr>
                </a:solidFill>
                <a:latin typeface="DINPro"/>
                <a:cs typeface="DINPro"/>
              </a:rPr>
              <a:t>Think long term but act in the short term.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8464" y="4447629"/>
            <a:ext cx="3663235" cy="62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900" dirty="0">
                <a:solidFill>
                  <a:schemeClr val="accent1">
                    <a:lumMod val="75000"/>
                  </a:schemeClr>
                </a:solidFill>
                <a:latin typeface="DINPro"/>
                <a:cs typeface="DINPro"/>
              </a:rPr>
              <a:t>Get the most out of limited resources.</a:t>
            </a:r>
          </a:p>
        </p:txBody>
      </p:sp>
      <p:sp>
        <p:nvSpPr>
          <p:cNvPr id="17" name="Rectangle 20"/>
          <p:cNvSpPr/>
          <p:nvPr/>
        </p:nvSpPr>
        <p:spPr>
          <a:xfrm flipH="1">
            <a:off x="5116076" y="3114186"/>
            <a:ext cx="1393444" cy="1444585"/>
          </a:xfrm>
          <a:custGeom>
            <a:avLst/>
            <a:gdLst>
              <a:gd name="connsiteX0" fmla="*/ 0 w 3438072"/>
              <a:gd name="connsiteY0" fmla="*/ 0 h 1338396"/>
              <a:gd name="connsiteX1" fmla="*/ 3438072 w 3438072"/>
              <a:gd name="connsiteY1" fmla="*/ 0 h 1338396"/>
              <a:gd name="connsiteX2" fmla="*/ 3438072 w 3438072"/>
              <a:gd name="connsiteY2" fmla="*/ 1338396 h 1338396"/>
              <a:gd name="connsiteX3" fmla="*/ 0 w 3438072"/>
              <a:gd name="connsiteY3" fmla="*/ 1338396 h 1338396"/>
              <a:gd name="connsiteX4" fmla="*/ 0 w 3438072"/>
              <a:gd name="connsiteY4" fmla="*/ 0 h 1338396"/>
              <a:gd name="connsiteX0" fmla="*/ 90714 w 3528786"/>
              <a:gd name="connsiteY0" fmla="*/ 0 h 1338396"/>
              <a:gd name="connsiteX1" fmla="*/ 3528786 w 3528786"/>
              <a:gd name="connsiteY1" fmla="*/ 0 h 1338396"/>
              <a:gd name="connsiteX2" fmla="*/ 3528786 w 3528786"/>
              <a:gd name="connsiteY2" fmla="*/ 1338396 h 1338396"/>
              <a:gd name="connsiteX3" fmla="*/ 0 w 3528786"/>
              <a:gd name="connsiteY3" fmla="*/ 1229539 h 1338396"/>
              <a:gd name="connsiteX4" fmla="*/ 90714 w 3528786"/>
              <a:gd name="connsiteY4" fmla="*/ 0 h 1338396"/>
              <a:gd name="connsiteX0" fmla="*/ 2612051 w 3528786"/>
              <a:gd name="connsiteY0" fmla="*/ 36942 h 1338396"/>
              <a:gd name="connsiteX1" fmla="*/ 3528786 w 3528786"/>
              <a:gd name="connsiteY1" fmla="*/ 0 h 1338396"/>
              <a:gd name="connsiteX2" fmla="*/ 3528786 w 3528786"/>
              <a:gd name="connsiteY2" fmla="*/ 1338396 h 1338396"/>
              <a:gd name="connsiteX3" fmla="*/ 0 w 3528786"/>
              <a:gd name="connsiteY3" fmla="*/ 1229539 h 1338396"/>
              <a:gd name="connsiteX4" fmla="*/ 2612051 w 3528786"/>
              <a:gd name="connsiteY4" fmla="*/ 36942 h 1338396"/>
              <a:gd name="connsiteX0" fmla="*/ 2612051 w 3604901"/>
              <a:gd name="connsiteY0" fmla="*/ 0 h 1301454"/>
              <a:gd name="connsiteX1" fmla="*/ 3604901 w 3604901"/>
              <a:gd name="connsiteY1" fmla="*/ 273367 h 1301454"/>
              <a:gd name="connsiteX2" fmla="*/ 3528786 w 3604901"/>
              <a:gd name="connsiteY2" fmla="*/ 1301454 h 1301454"/>
              <a:gd name="connsiteX3" fmla="*/ 0 w 3604901"/>
              <a:gd name="connsiteY3" fmla="*/ 1192597 h 1301454"/>
              <a:gd name="connsiteX4" fmla="*/ 2612051 w 3604901"/>
              <a:gd name="connsiteY4" fmla="*/ 0 h 1301454"/>
              <a:gd name="connsiteX0" fmla="*/ 1841378 w 2834228"/>
              <a:gd name="connsiteY0" fmla="*/ 0 h 1301454"/>
              <a:gd name="connsiteX1" fmla="*/ 2834228 w 2834228"/>
              <a:gd name="connsiteY1" fmla="*/ 273367 h 1301454"/>
              <a:gd name="connsiteX2" fmla="*/ 2758113 w 2834228"/>
              <a:gd name="connsiteY2" fmla="*/ 1301454 h 1301454"/>
              <a:gd name="connsiteX3" fmla="*/ 0 w 2834228"/>
              <a:gd name="connsiteY3" fmla="*/ 1229538 h 1301454"/>
              <a:gd name="connsiteX4" fmla="*/ 1841378 w 2834228"/>
              <a:gd name="connsiteY4" fmla="*/ 0 h 1301454"/>
              <a:gd name="connsiteX0" fmla="*/ 1489343 w 2834228"/>
              <a:gd name="connsiteY0" fmla="*/ 0 h 1279289"/>
              <a:gd name="connsiteX1" fmla="*/ 2834228 w 2834228"/>
              <a:gd name="connsiteY1" fmla="*/ 251202 h 1279289"/>
              <a:gd name="connsiteX2" fmla="*/ 2758113 w 2834228"/>
              <a:gd name="connsiteY2" fmla="*/ 1279289 h 1279289"/>
              <a:gd name="connsiteX3" fmla="*/ 0 w 2834228"/>
              <a:gd name="connsiteY3" fmla="*/ 1207373 h 1279289"/>
              <a:gd name="connsiteX4" fmla="*/ 1489343 w 2834228"/>
              <a:gd name="connsiteY4" fmla="*/ 0 h 1279289"/>
              <a:gd name="connsiteX0" fmla="*/ 1679633 w 2834228"/>
              <a:gd name="connsiteY0" fmla="*/ 0 h 1390114"/>
              <a:gd name="connsiteX1" fmla="*/ 2834228 w 2834228"/>
              <a:gd name="connsiteY1" fmla="*/ 362027 h 1390114"/>
              <a:gd name="connsiteX2" fmla="*/ 2758113 w 2834228"/>
              <a:gd name="connsiteY2" fmla="*/ 1390114 h 1390114"/>
              <a:gd name="connsiteX3" fmla="*/ 0 w 2834228"/>
              <a:gd name="connsiteY3" fmla="*/ 1318198 h 1390114"/>
              <a:gd name="connsiteX4" fmla="*/ 1679633 w 2834228"/>
              <a:gd name="connsiteY4" fmla="*/ 0 h 1390114"/>
              <a:gd name="connsiteX0" fmla="*/ 1156337 w 2310932"/>
              <a:gd name="connsiteY0" fmla="*/ 0 h 1390114"/>
              <a:gd name="connsiteX1" fmla="*/ 2310932 w 2310932"/>
              <a:gd name="connsiteY1" fmla="*/ 362027 h 1390114"/>
              <a:gd name="connsiteX2" fmla="*/ 2234817 w 2310932"/>
              <a:gd name="connsiteY2" fmla="*/ 1390114 h 1390114"/>
              <a:gd name="connsiteX3" fmla="*/ 0 w 2310932"/>
              <a:gd name="connsiteY3" fmla="*/ 1126103 h 1390114"/>
              <a:gd name="connsiteX4" fmla="*/ 1156337 w 2310932"/>
              <a:gd name="connsiteY4" fmla="*/ 0 h 1390114"/>
              <a:gd name="connsiteX0" fmla="*/ 1156337 w 2310932"/>
              <a:gd name="connsiteY0" fmla="*/ 0 h 1345784"/>
              <a:gd name="connsiteX1" fmla="*/ 2310932 w 2310932"/>
              <a:gd name="connsiteY1" fmla="*/ 362027 h 1345784"/>
              <a:gd name="connsiteX2" fmla="*/ 1968412 w 2310932"/>
              <a:gd name="connsiteY2" fmla="*/ 1345784 h 1345784"/>
              <a:gd name="connsiteX3" fmla="*/ 0 w 2310932"/>
              <a:gd name="connsiteY3" fmla="*/ 1126103 h 1345784"/>
              <a:gd name="connsiteX4" fmla="*/ 1156337 w 2310932"/>
              <a:gd name="connsiteY4" fmla="*/ 0 h 1345784"/>
              <a:gd name="connsiteX0" fmla="*/ 1156337 w 2196758"/>
              <a:gd name="connsiteY0" fmla="*/ 0 h 1345784"/>
              <a:gd name="connsiteX1" fmla="*/ 2196758 w 2196758"/>
              <a:gd name="connsiteY1" fmla="*/ 332474 h 1345784"/>
              <a:gd name="connsiteX2" fmla="*/ 1968412 w 2196758"/>
              <a:gd name="connsiteY2" fmla="*/ 1345784 h 1345784"/>
              <a:gd name="connsiteX3" fmla="*/ 0 w 2196758"/>
              <a:gd name="connsiteY3" fmla="*/ 1126103 h 1345784"/>
              <a:gd name="connsiteX4" fmla="*/ 1156337 w 2196758"/>
              <a:gd name="connsiteY4" fmla="*/ 0 h 1345784"/>
              <a:gd name="connsiteX0" fmla="*/ 1156337 w 2196758"/>
              <a:gd name="connsiteY0" fmla="*/ 0 h 1471385"/>
              <a:gd name="connsiteX1" fmla="*/ 2196758 w 2196758"/>
              <a:gd name="connsiteY1" fmla="*/ 332474 h 1471385"/>
              <a:gd name="connsiteX2" fmla="*/ 1349971 w 2196758"/>
              <a:gd name="connsiteY2" fmla="*/ 1471385 h 1471385"/>
              <a:gd name="connsiteX3" fmla="*/ 0 w 2196758"/>
              <a:gd name="connsiteY3" fmla="*/ 1126103 h 1471385"/>
              <a:gd name="connsiteX4" fmla="*/ 1156337 w 2196758"/>
              <a:gd name="connsiteY4" fmla="*/ 0 h 1471385"/>
              <a:gd name="connsiteX0" fmla="*/ 1156337 w 2301417"/>
              <a:gd name="connsiteY0" fmla="*/ 0 h 1471385"/>
              <a:gd name="connsiteX1" fmla="*/ 2301417 w 2301417"/>
              <a:gd name="connsiteY1" fmla="*/ 443299 h 1471385"/>
              <a:gd name="connsiteX2" fmla="*/ 1349971 w 2301417"/>
              <a:gd name="connsiteY2" fmla="*/ 1471385 h 1471385"/>
              <a:gd name="connsiteX3" fmla="*/ 0 w 2301417"/>
              <a:gd name="connsiteY3" fmla="*/ 1126103 h 1471385"/>
              <a:gd name="connsiteX4" fmla="*/ 1156337 w 2301417"/>
              <a:gd name="connsiteY4" fmla="*/ 0 h 1471385"/>
              <a:gd name="connsiteX0" fmla="*/ 1156337 w 2373799"/>
              <a:gd name="connsiteY0" fmla="*/ 0 h 1471385"/>
              <a:gd name="connsiteX1" fmla="*/ 2373799 w 2373799"/>
              <a:gd name="connsiteY1" fmla="*/ 569775 h 1471385"/>
              <a:gd name="connsiteX2" fmla="*/ 1349971 w 2373799"/>
              <a:gd name="connsiteY2" fmla="*/ 1471385 h 1471385"/>
              <a:gd name="connsiteX3" fmla="*/ 0 w 2373799"/>
              <a:gd name="connsiteY3" fmla="*/ 1126103 h 1471385"/>
              <a:gd name="connsiteX4" fmla="*/ 1156337 w 2373799"/>
              <a:gd name="connsiteY4" fmla="*/ 0 h 1471385"/>
              <a:gd name="connsiteX0" fmla="*/ 1156337 w 2373799"/>
              <a:gd name="connsiteY0" fmla="*/ 0 h 1394094"/>
              <a:gd name="connsiteX1" fmla="*/ 2373799 w 2373799"/>
              <a:gd name="connsiteY1" fmla="*/ 569775 h 1394094"/>
              <a:gd name="connsiteX2" fmla="*/ 1051396 w 2373799"/>
              <a:gd name="connsiteY2" fmla="*/ 1394094 h 1394094"/>
              <a:gd name="connsiteX3" fmla="*/ 0 w 2373799"/>
              <a:gd name="connsiteY3" fmla="*/ 1126103 h 1394094"/>
              <a:gd name="connsiteX4" fmla="*/ 1156337 w 2373799"/>
              <a:gd name="connsiteY4" fmla="*/ 0 h 1394094"/>
              <a:gd name="connsiteX0" fmla="*/ 1156337 w 2400943"/>
              <a:gd name="connsiteY0" fmla="*/ 0 h 1394094"/>
              <a:gd name="connsiteX1" fmla="*/ 2400943 w 2400943"/>
              <a:gd name="connsiteY1" fmla="*/ 499512 h 1394094"/>
              <a:gd name="connsiteX2" fmla="*/ 1051396 w 2400943"/>
              <a:gd name="connsiteY2" fmla="*/ 1394094 h 1394094"/>
              <a:gd name="connsiteX3" fmla="*/ 0 w 2400943"/>
              <a:gd name="connsiteY3" fmla="*/ 1126103 h 1394094"/>
              <a:gd name="connsiteX4" fmla="*/ 1156337 w 2400943"/>
              <a:gd name="connsiteY4" fmla="*/ 0 h 1394094"/>
              <a:gd name="connsiteX0" fmla="*/ 1156337 w 2437133"/>
              <a:gd name="connsiteY0" fmla="*/ 0 h 1394094"/>
              <a:gd name="connsiteX1" fmla="*/ 2437133 w 2437133"/>
              <a:gd name="connsiteY1" fmla="*/ 534644 h 1394094"/>
              <a:gd name="connsiteX2" fmla="*/ 1051396 w 2437133"/>
              <a:gd name="connsiteY2" fmla="*/ 1394094 h 1394094"/>
              <a:gd name="connsiteX3" fmla="*/ 0 w 2437133"/>
              <a:gd name="connsiteY3" fmla="*/ 1126103 h 1394094"/>
              <a:gd name="connsiteX4" fmla="*/ 1156337 w 2437133"/>
              <a:gd name="connsiteY4" fmla="*/ 0 h 1394094"/>
              <a:gd name="connsiteX0" fmla="*/ 1156337 w 2437133"/>
              <a:gd name="connsiteY0" fmla="*/ 0 h 1394094"/>
              <a:gd name="connsiteX1" fmla="*/ 2437133 w 2437133"/>
              <a:gd name="connsiteY1" fmla="*/ 534644 h 1394094"/>
              <a:gd name="connsiteX2" fmla="*/ 2073788 w 2437133"/>
              <a:gd name="connsiteY2" fmla="*/ 1394094 h 1394094"/>
              <a:gd name="connsiteX3" fmla="*/ 0 w 2437133"/>
              <a:gd name="connsiteY3" fmla="*/ 1126103 h 1394094"/>
              <a:gd name="connsiteX4" fmla="*/ 1156337 w 2437133"/>
              <a:gd name="connsiteY4" fmla="*/ 0 h 1394094"/>
              <a:gd name="connsiteX0" fmla="*/ 613475 w 1894271"/>
              <a:gd name="connsiteY0" fmla="*/ 0 h 1394094"/>
              <a:gd name="connsiteX1" fmla="*/ 1894271 w 1894271"/>
              <a:gd name="connsiteY1" fmla="*/ 534644 h 1394094"/>
              <a:gd name="connsiteX2" fmla="*/ 1530926 w 1894271"/>
              <a:gd name="connsiteY2" fmla="*/ 1394094 h 1394094"/>
              <a:gd name="connsiteX3" fmla="*/ 0 w 1894271"/>
              <a:gd name="connsiteY3" fmla="*/ 1372028 h 1394094"/>
              <a:gd name="connsiteX4" fmla="*/ 613475 w 1894271"/>
              <a:gd name="connsiteY4" fmla="*/ 0 h 1394094"/>
              <a:gd name="connsiteX0" fmla="*/ 613475 w 1704269"/>
              <a:gd name="connsiteY0" fmla="*/ 0 h 1394094"/>
              <a:gd name="connsiteX1" fmla="*/ 1704269 w 1704269"/>
              <a:gd name="connsiteY1" fmla="*/ 464380 h 1394094"/>
              <a:gd name="connsiteX2" fmla="*/ 1530926 w 1704269"/>
              <a:gd name="connsiteY2" fmla="*/ 1394094 h 1394094"/>
              <a:gd name="connsiteX3" fmla="*/ 0 w 1704269"/>
              <a:gd name="connsiteY3" fmla="*/ 1372028 h 1394094"/>
              <a:gd name="connsiteX4" fmla="*/ 613475 w 1704269"/>
              <a:gd name="connsiteY4" fmla="*/ 0 h 1394094"/>
              <a:gd name="connsiteX0" fmla="*/ 613475 w 1704269"/>
              <a:gd name="connsiteY0" fmla="*/ 0 h 1372028"/>
              <a:gd name="connsiteX1" fmla="*/ 1704269 w 1704269"/>
              <a:gd name="connsiteY1" fmla="*/ 464380 h 1372028"/>
              <a:gd name="connsiteX2" fmla="*/ 1259494 w 1704269"/>
              <a:gd name="connsiteY2" fmla="*/ 1281671 h 1372028"/>
              <a:gd name="connsiteX3" fmla="*/ 0 w 1704269"/>
              <a:gd name="connsiteY3" fmla="*/ 1372028 h 1372028"/>
              <a:gd name="connsiteX4" fmla="*/ 613475 w 1704269"/>
              <a:gd name="connsiteY4" fmla="*/ 0 h 137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4269" h="1372028">
                <a:moveTo>
                  <a:pt x="613475" y="0"/>
                </a:moveTo>
                <a:lnTo>
                  <a:pt x="1704269" y="464380"/>
                </a:lnTo>
                <a:lnTo>
                  <a:pt x="1259494" y="1281671"/>
                </a:lnTo>
                <a:lnTo>
                  <a:pt x="0" y="1372028"/>
                </a:lnTo>
                <a:lnTo>
                  <a:pt x="613475" y="0"/>
                </a:lnTo>
                <a:close/>
              </a:path>
            </a:pathLst>
          </a:custGeom>
          <a:solidFill>
            <a:srgbClr val="94D5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7F7F7F"/>
              </a:solidFill>
              <a:latin typeface="DINPro"/>
            </a:endParaRPr>
          </a:p>
        </p:txBody>
      </p:sp>
      <p:sp>
        <p:nvSpPr>
          <p:cNvPr id="18" name="Rectangle 20"/>
          <p:cNvSpPr/>
          <p:nvPr/>
        </p:nvSpPr>
        <p:spPr>
          <a:xfrm flipH="1">
            <a:off x="7234276" y="1100025"/>
            <a:ext cx="1889465" cy="1463626"/>
          </a:xfrm>
          <a:custGeom>
            <a:avLst/>
            <a:gdLst>
              <a:gd name="connsiteX0" fmla="*/ 0 w 3438072"/>
              <a:gd name="connsiteY0" fmla="*/ 0 h 1338396"/>
              <a:gd name="connsiteX1" fmla="*/ 3438072 w 3438072"/>
              <a:gd name="connsiteY1" fmla="*/ 0 h 1338396"/>
              <a:gd name="connsiteX2" fmla="*/ 3438072 w 3438072"/>
              <a:gd name="connsiteY2" fmla="*/ 1338396 h 1338396"/>
              <a:gd name="connsiteX3" fmla="*/ 0 w 3438072"/>
              <a:gd name="connsiteY3" fmla="*/ 1338396 h 1338396"/>
              <a:gd name="connsiteX4" fmla="*/ 0 w 3438072"/>
              <a:gd name="connsiteY4" fmla="*/ 0 h 1338396"/>
              <a:gd name="connsiteX0" fmla="*/ 90714 w 3528786"/>
              <a:gd name="connsiteY0" fmla="*/ 0 h 1338396"/>
              <a:gd name="connsiteX1" fmla="*/ 3528786 w 3528786"/>
              <a:gd name="connsiteY1" fmla="*/ 0 h 1338396"/>
              <a:gd name="connsiteX2" fmla="*/ 3528786 w 3528786"/>
              <a:gd name="connsiteY2" fmla="*/ 1338396 h 1338396"/>
              <a:gd name="connsiteX3" fmla="*/ 0 w 3528786"/>
              <a:gd name="connsiteY3" fmla="*/ 1229539 h 1338396"/>
              <a:gd name="connsiteX4" fmla="*/ 90714 w 3528786"/>
              <a:gd name="connsiteY4" fmla="*/ 0 h 1338396"/>
              <a:gd name="connsiteX0" fmla="*/ 2612051 w 3528786"/>
              <a:gd name="connsiteY0" fmla="*/ 36942 h 1338396"/>
              <a:gd name="connsiteX1" fmla="*/ 3528786 w 3528786"/>
              <a:gd name="connsiteY1" fmla="*/ 0 h 1338396"/>
              <a:gd name="connsiteX2" fmla="*/ 3528786 w 3528786"/>
              <a:gd name="connsiteY2" fmla="*/ 1338396 h 1338396"/>
              <a:gd name="connsiteX3" fmla="*/ 0 w 3528786"/>
              <a:gd name="connsiteY3" fmla="*/ 1229539 h 1338396"/>
              <a:gd name="connsiteX4" fmla="*/ 2612051 w 3528786"/>
              <a:gd name="connsiteY4" fmla="*/ 36942 h 1338396"/>
              <a:gd name="connsiteX0" fmla="*/ 2612051 w 3604901"/>
              <a:gd name="connsiteY0" fmla="*/ 0 h 1301454"/>
              <a:gd name="connsiteX1" fmla="*/ 3604901 w 3604901"/>
              <a:gd name="connsiteY1" fmla="*/ 273367 h 1301454"/>
              <a:gd name="connsiteX2" fmla="*/ 3528786 w 3604901"/>
              <a:gd name="connsiteY2" fmla="*/ 1301454 h 1301454"/>
              <a:gd name="connsiteX3" fmla="*/ 0 w 3604901"/>
              <a:gd name="connsiteY3" fmla="*/ 1192597 h 1301454"/>
              <a:gd name="connsiteX4" fmla="*/ 2612051 w 3604901"/>
              <a:gd name="connsiteY4" fmla="*/ 0 h 1301454"/>
              <a:gd name="connsiteX0" fmla="*/ 1841378 w 2834228"/>
              <a:gd name="connsiteY0" fmla="*/ 0 h 1301454"/>
              <a:gd name="connsiteX1" fmla="*/ 2834228 w 2834228"/>
              <a:gd name="connsiteY1" fmla="*/ 273367 h 1301454"/>
              <a:gd name="connsiteX2" fmla="*/ 2758113 w 2834228"/>
              <a:gd name="connsiteY2" fmla="*/ 1301454 h 1301454"/>
              <a:gd name="connsiteX3" fmla="*/ 0 w 2834228"/>
              <a:gd name="connsiteY3" fmla="*/ 1229538 h 1301454"/>
              <a:gd name="connsiteX4" fmla="*/ 1841378 w 2834228"/>
              <a:gd name="connsiteY4" fmla="*/ 0 h 1301454"/>
              <a:gd name="connsiteX0" fmla="*/ 1489343 w 2834228"/>
              <a:gd name="connsiteY0" fmla="*/ 0 h 1279289"/>
              <a:gd name="connsiteX1" fmla="*/ 2834228 w 2834228"/>
              <a:gd name="connsiteY1" fmla="*/ 251202 h 1279289"/>
              <a:gd name="connsiteX2" fmla="*/ 2758113 w 2834228"/>
              <a:gd name="connsiteY2" fmla="*/ 1279289 h 1279289"/>
              <a:gd name="connsiteX3" fmla="*/ 0 w 2834228"/>
              <a:gd name="connsiteY3" fmla="*/ 1207373 h 1279289"/>
              <a:gd name="connsiteX4" fmla="*/ 1489343 w 2834228"/>
              <a:gd name="connsiteY4" fmla="*/ 0 h 1279289"/>
              <a:gd name="connsiteX0" fmla="*/ 1679633 w 2834228"/>
              <a:gd name="connsiteY0" fmla="*/ 0 h 1390114"/>
              <a:gd name="connsiteX1" fmla="*/ 2834228 w 2834228"/>
              <a:gd name="connsiteY1" fmla="*/ 362027 h 1390114"/>
              <a:gd name="connsiteX2" fmla="*/ 2758113 w 2834228"/>
              <a:gd name="connsiteY2" fmla="*/ 1390114 h 1390114"/>
              <a:gd name="connsiteX3" fmla="*/ 0 w 2834228"/>
              <a:gd name="connsiteY3" fmla="*/ 1318198 h 1390114"/>
              <a:gd name="connsiteX4" fmla="*/ 1679633 w 2834228"/>
              <a:gd name="connsiteY4" fmla="*/ 0 h 1390114"/>
              <a:gd name="connsiteX0" fmla="*/ 1156337 w 2310932"/>
              <a:gd name="connsiteY0" fmla="*/ 0 h 1390114"/>
              <a:gd name="connsiteX1" fmla="*/ 2310932 w 2310932"/>
              <a:gd name="connsiteY1" fmla="*/ 362027 h 1390114"/>
              <a:gd name="connsiteX2" fmla="*/ 2234817 w 2310932"/>
              <a:gd name="connsiteY2" fmla="*/ 1390114 h 1390114"/>
              <a:gd name="connsiteX3" fmla="*/ 0 w 2310932"/>
              <a:gd name="connsiteY3" fmla="*/ 1126103 h 1390114"/>
              <a:gd name="connsiteX4" fmla="*/ 1156337 w 2310932"/>
              <a:gd name="connsiteY4" fmla="*/ 0 h 139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0932" h="1390114">
                <a:moveTo>
                  <a:pt x="1156337" y="0"/>
                </a:moveTo>
                <a:lnTo>
                  <a:pt x="2310932" y="362027"/>
                </a:lnTo>
                <a:lnTo>
                  <a:pt x="2234817" y="1390114"/>
                </a:lnTo>
                <a:lnTo>
                  <a:pt x="0" y="1126103"/>
                </a:lnTo>
                <a:lnTo>
                  <a:pt x="1156337" y="0"/>
                </a:lnTo>
                <a:close/>
              </a:path>
            </a:pathLst>
          </a:custGeom>
          <a:solidFill>
            <a:srgbClr val="2D92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DINPro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098801" y="1444097"/>
            <a:ext cx="4045197" cy="3033897"/>
          </a:xfrm>
          <a:prstGeom prst="snip2DiagRect">
            <a:avLst>
              <a:gd name="adj1" fmla="val 29112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41549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ideo1 1527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736998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/>
        </p:nvSpPr>
        <p:spPr bwMode="auto">
          <a:xfrm>
            <a:off x="0" y="4258234"/>
            <a:ext cx="3323863" cy="1456765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  <a:extLst/>
        </p:spPr>
        <p:txBody>
          <a:bodyPr vert="horz" wrap="square" lIns="108000" tIns="18720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7AC2"/>
              </a:buClr>
              <a:buChar char="•"/>
              <a:defRPr sz="2000">
                <a:solidFill>
                  <a:srgbClr val="4555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455560"/>
                </a:solidFill>
                <a:latin typeface="+mn-lt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55560"/>
                </a:solidFill>
                <a:latin typeface="+mn-lt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55560"/>
                </a:solidFill>
                <a:latin typeface="+mn-lt"/>
              </a:defRPr>
            </a:lvl9pPr>
          </a:lstStyle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>
                <a:solidFill>
                  <a:srgbClr val="FFFFFF"/>
                </a:solidFill>
                <a:latin typeface="DINPro"/>
                <a:cs typeface="DINPro"/>
              </a:rPr>
              <a:t>Many thanks! </a:t>
            </a:r>
            <a:r>
              <a:rPr lang="en-US" sz="2400" kern="0" dirty="0">
                <a:solidFill>
                  <a:srgbClr val="FFFF00"/>
                </a:solidFill>
                <a:latin typeface="DINPro"/>
                <a:cs typeface="DINPro"/>
              </a:rPr>
              <a:t>ricardov@</a:t>
            </a:r>
            <a:r>
              <a:rPr lang="en-US" sz="2400" kern="0" dirty="0" smtClean="0">
                <a:solidFill>
                  <a:srgbClr val="FFFF00"/>
                </a:solidFill>
                <a:latin typeface="DINPro"/>
                <a:cs typeface="DINPro"/>
              </a:rPr>
              <a:t>unops.org</a:t>
            </a: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sz="2400" kern="0" dirty="0" smtClean="0">
                <a:solidFill>
                  <a:srgbClr val="FFFF00"/>
                </a:solidFill>
                <a:latin typeface="DINPro"/>
                <a:cs typeface="DINPro"/>
              </a:rPr>
              <a:t>@</a:t>
            </a:r>
            <a:r>
              <a:rPr lang="en-US" sz="2400" kern="0" dirty="0" err="1" smtClean="0">
                <a:solidFill>
                  <a:srgbClr val="FFFF00"/>
                </a:solidFill>
                <a:latin typeface="DINPro"/>
                <a:cs typeface="DINPro"/>
              </a:rPr>
              <a:t>rvvargas</a:t>
            </a:r>
            <a:endParaRPr lang="en-US" sz="1800" kern="0" dirty="0">
              <a:solidFill>
                <a:srgbClr val="FFFF00"/>
              </a:solidFill>
              <a:latin typeface="DINPro"/>
              <a:cs typeface="DINPro"/>
            </a:endParaRPr>
          </a:p>
          <a:p>
            <a:pPr marL="182563" lvl="0" indent="0" defTabSz="91440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800" kern="0" dirty="0">
              <a:solidFill>
                <a:srgbClr val="FFFFFF"/>
              </a:solidFill>
              <a:latin typeface="DINPro"/>
              <a:cs typeface="DINPr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1467" y="907386"/>
            <a:ext cx="1823382" cy="57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4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73120" y="2114047"/>
            <a:ext cx="6049962" cy="9223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3979B8"/>
                </a:solidFill>
                <a:latin typeface="DINPro-Medium"/>
                <a:cs typeface="DINPro-Medium"/>
              </a:rPr>
              <a:t>Better projects, better lives</a:t>
            </a:r>
            <a:r>
              <a:rPr lang="en-US" sz="3200" dirty="0">
                <a:solidFill>
                  <a:srgbClr val="3979B8"/>
                </a:solidFill>
                <a:latin typeface="DINPro-Medium"/>
                <a:cs typeface="DINPro-Medium"/>
              </a:rPr>
              <a:t/>
            </a:r>
            <a:br>
              <a:rPr lang="en-US" sz="3200" dirty="0">
                <a:solidFill>
                  <a:srgbClr val="3979B8"/>
                </a:solidFill>
                <a:latin typeface="DINPro-Medium"/>
                <a:cs typeface="DINPro-Medium"/>
              </a:rPr>
            </a:br>
            <a:r>
              <a:rPr lang="en-US" dirty="0">
                <a:solidFill>
                  <a:srgbClr val="3979B8"/>
                </a:solidFill>
                <a:latin typeface="DINPro-Medium"/>
                <a:cs typeface="DINPro-Medium"/>
              </a:rPr>
              <a:t>UNOPS Sustainable Project Management Practice Group</a:t>
            </a:r>
            <a:endParaRPr lang="en-GB" dirty="0">
              <a:solidFill>
                <a:srgbClr val="3979B8"/>
              </a:solidFill>
              <a:latin typeface="DINPro-Medium"/>
              <a:cs typeface="DINPro-Medium"/>
            </a:endParaRPr>
          </a:p>
        </p:txBody>
      </p:sp>
    </p:spTree>
    <p:extLst>
      <p:ext uri="{BB962C8B-B14F-4D97-AF65-F5344CB8AC3E}">
        <p14:creationId xmlns:p14="http://schemas.microsoft.com/office/powerpoint/2010/main" val="352463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>
    <a:spDef>
      <a:spPr>
        <a:solidFill>
          <a:srgbClr val="2D92D0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7153</TotalTime>
  <Words>512</Words>
  <Application>Microsoft Office PowerPoint</Application>
  <PresentationFormat>On-screen Show (16:10)</PresentationFormat>
  <Paragraphs>164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8" baseType="lpstr">
      <vt:lpstr>ＭＳ Ｐゴシック</vt:lpstr>
      <vt:lpstr>Arial</vt:lpstr>
      <vt:lpstr>Calibri</vt:lpstr>
      <vt:lpstr>Calibri Light</vt:lpstr>
      <vt:lpstr>DINPro</vt:lpstr>
      <vt:lpstr>DINPro-Bold</vt:lpstr>
      <vt:lpstr>DINPro-Light</vt:lpstr>
      <vt:lpstr>DINPro-Medium</vt:lpstr>
      <vt:lpstr>DINPro-MediumItalic</vt:lpstr>
      <vt:lpstr>Gotham HTF Book</vt:lpstr>
      <vt:lpstr>Wingdings</vt:lpstr>
      <vt:lpstr>Angles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unops?</vt:lpstr>
      <vt:lpstr>KEY RESULTS</vt:lpstr>
      <vt:lpstr>PowerPoint Presentation</vt:lpstr>
      <vt:lpstr>Where we work (2014)</vt:lpstr>
      <vt:lpstr>PowerPoint Presentation</vt:lpstr>
      <vt:lpstr>Sustainable Project Management</vt:lpstr>
      <vt:lpstr>Sustainable Project Management</vt:lpstr>
      <vt:lpstr>Sustainable Project Management</vt:lpstr>
      <vt:lpstr>Sustainability Marker and gri</vt:lpstr>
      <vt:lpstr>Sustainable Project Management</vt:lpstr>
      <vt:lpstr>Gender Toolkit</vt:lpstr>
      <vt:lpstr>Project Management Tools </vt:lpstr>
      <vt:lpstr>Sustainable Project Management</vt:lpstr>
      <vt:lpstr>Global Credentials</vt:lpstr>
      <vt:lpstr>2014 Project Management Work (SPMPG)</vt:lpstr>
      <vt:lpstr>Our Team – 25 countries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We Address Complexity? 5 Believes</vt:lpstr>
      <vt:lpstr>PowerPoint Presentation</vt:lpstr>
      <vt:lpstr>PowerPoint Presentation</vt:lpstr>
    </vt:vector>
  </TitlesOfParts>
  <Company>Macrosolutions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Sérgio Alves Lima Jardim</dc:creator>
  <cp:lastModifiedBy>Boteva, Nina</cp:lastModifiedBy>
  <cp:revision>640</cp:revision>
  <dcterms:created xsi:type="dcterms:W3CDTF">2014-08-05T00:36:54Z</dcterms:created>
  <dcterms:modified xsi:type="dcterms:W3CDTF">2015-11-19T07:52:43Z</dcterms:modified>
</cp:coreProperties>
</file>